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96" r:id="rId7"/>
    <p:sldId id="260" r:id="rId8"/>
    <p:sldId id="261" r:id="rId9"/>
    <p:sldId id="299" r:id="rId10"/>
    <p:sldId id="297" r:id="rId11"/>
    <p:sldId id="298" r:id="rId12"/>
    <p:sldId id="277" r:id="rId13"/>
    <p:sldId id="278" r:id="rId14"/>
    <p:sldId id="279" r:id="rId15"/>
    <p:sldId id="280" r:id="rId16"/>
    <p:sldId id="282" r:id="rId17"/>
    <p:sldId id="283" r:id="rId18"/>
    <p:sldId id="286" r:id="rId19"/>
    <p:sldId id="287" r:id="rId20"/>
    <p:sldId id="293" r:id="rId21"/>
    <p:sldId id="302" r:id="rId22"/>
    <p:sldId id="303" r:id="rId23"/>
    <p:sldId id="304" r:id="rId24"/>
    <p:sldId id="292" r:id="rId25"/>
    <p:sldId id="294" r:id="rId26"/>
    <p:sldId id="300" r:id="rId27"/>
    <p:sldId id="301" r:id="rId28"/>
    <p:sldId id="284" r:id="rId29"/>
    <p:sldId id="288" r:id="rId30"/>
    <p:sldId id="289" r:id="rId31"/>
    <p:sldId id="290" r:id="rId32"/>
    <p:sldId id="295" r:id="rId3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77B"/>
    <a:srgbClr val="DBF2F5"/>
    <a:srgbClr val="FF0066"/>
    <a:srgbClr val="FFFF99"/>
    <a:srgbClr val="FFFF66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036" autoAdjust="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BA8C-A76D-407A-9D80-28EC53341AC9}" type="datetimeFigureOut">
              <a:rPr lang="sr-Cyrl-RS" smtClean="0"/>
              <a:pPr/>
              <a:t>23.1.2022.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875-2A88-4806-A59F-A9D41A16391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="" xmlns:p14="http://schemas.microsoft.com/office/powerpoint/2010/main" val="42671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BA8C-A76D-407A-9D80-28EC53341AC9}" type="datetimeFigureOut">
              <a:rPr lang="sr-Cyrl-RS" smtClean="0"/>
              <a:pPr/>
              <a:t>23.1.2022.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875-2A88-4806-A59F-A9D41A16391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="" xmlns:p14="http://schemas.microsoft.com/office/powerpoint/2010/main" val="339266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BA8C-A76D-407A-9D80-28EC53341AC9}" type="datetimeFigureOut">
              <a:rPr lang="sr-Cyrl-RS" smtClean="0"/>
              <a:pPr/>
              <a:t>23.1.2022.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875-2A88-4806-A59F-A9D41A16391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="" xmlns:p14="http://schemas.microsoft.com/office/powerpoint/2010/main" val="364652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BA8C-A76D-407A-9D80-28EC53341AC9}" type="datetimeFigureOut">
              <a:rPr lang="sr-Cyrl-RS" smtClean="0"/>
              <a:pPr/>
              <a:t>23.1.2022.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875-2A88-4806-A59F-A9D41A16391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="" xmlns:p14="http://schemas.microsoft.com/office/powerpoint/2010/main" val="91856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BA8C-A76D-407A-9D80-28EC53341AC9}" type="datetimeFigureOut">
              <a:rPr lang="sr-Cyrl-RS" smtClean="0"/>
              <a:pPr/>
              <a:t>23.1.2022.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875-2A88-4806-A59F-A9D41A16391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="" xmlns:p14="http://schemas.microsoft.com/office/powerpoint/2010/main" val="44683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BA8C-A76D-407A-9D80-28EC53341AC9}" type="datetimeFigureOut">
              <a:rPr lang="sr-Cyrl-RS" smtClean="0"/>
              <a:pPr/>
              <a:t>23.1.2022.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875-2A88-4806-A59F-A9D41A16391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="" xmlns:p14="http://schemas.microsoft.com/office/powerpoint/2010/main" val="106916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BA8C-A76D-407A-9D80-28EC53341AC9}" type="datetimeFigureOut">
              <a:rPr lang="sr-Cyrl-RS" smtClean="0"/>
              <a:pPr/>
              <a:t>23.1.2022.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875-2A88-4806-A59F-A9D41A16391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="" xmlns:p14="http://schemas.microsoft.com/office/powerpoint/2010/main" val="266990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BA8C-A76D-407A-9D80-28EC53341AC9}" type="datetimeFigureOut">
              <a:rPr lang="sr-Cyrl-RS" smtClean="0"/>
              <a:pPr/>
              <a:t>23.1.2022.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875-2A88-4806-A59F-A9D41A16391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="" xmlns:p14="http://schemas.microsoft.com/office/powerpoint/2010/main" val="428048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BA8C-A76D-407A-9D80-28EC53341AC9}" type="datetimeFigureOut">
              <a:rPr lang="sr-Cyrl-RS" smtClean="0"/>
              <a:pPr/>
              <a:t>23.1.2022.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875-2A88-4806-A59F-A9D41A16391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="" xmlns:p14="http://schemas.microsoft.com/office/powerpoint/2010/main" val="272601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BA8C-A76D-407A-9D80-28EC53341AC9}" type="datetimeFigureOut">
              <a:rPr lang="sr-Cyrl-RS" smtClean="0"/>
              <a:pPr/>
              <a:t>23.1.2022.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875-2A88-4806-A59F-A9D41A16391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="" xmlns:p14="http://schemas.microsoft.com/office/powerpoint/2010/main" val="45334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BA8C-A76D-407A-9D80-28EC53341AC9}" type="datetimeFigureOut">
              <a:rPr lang="sr-Cyrl-RS" smtClean="0"/>
              <a:pPr/>
              <a:t>23.1.2022.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875-2A88-4806-A59F-A9D41A16391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="" xmlns:p14="http://schemas.microsoft.com/office/powerpoint/2010/main" val="303106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BA8C-A76D-407A-9D80-28EC53341AC9}" type="datetimeFigureOut">
              <a:rPr lang="sr-Cyrl-RS" smtClean="0"/>
              <a:pPr/>
              <a:t>23.1.2022.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A875-2A88-4806-A59F-A9D41A163912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="" xmlns:p14="http://schemas.microsoft.com/office/powerpoint/2010/main" val="21748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born-boy-white-back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465459" cy="1643074"/>
          </a:xfrm>
        </p:spPr>
        <p:txBody>
          <a:bodyPr>
            <a:normAutofit/>
          </a:bodyPr>
          <a:lstStyle/>
          <a:p>
            <a:r>
              <a:rPr lang="sr-Cyrl-RS" b="1" i="1" dirty="0" smtClean="0">
                <a:solidFill>
                  <a:srgbClr val="BF177B"/>
                </a:solidFill>
                <a:latin typeface="Comic Sans MS" pitchFamily="66" charset="0"/>
              </a:rPr>
              <a:t>Васпитање и нега деце</a:t>
            </a:r>
            <a:br>
              <a:rPr lang="sr-Cyrl-RS" b="1" i="1" dirty="0" smtClean="0">
                <a:solidFill>
                  <a:srgbClr val="BF177B"/>
                </a:solidFill>
                <a:latin typeface="Comic Sans MS" pitchFamily="66" charset="0"/>
              </a:rPr>
            </a:br>
            <a:endParaRPr lang="sr-Cyrl-RS" sz="3200" i="1" dirty="0"/>
          </a:p>
        </p:txBody>
      </p:sp>
      <p:sp>
        <p:nvSpPr>
          <p:cNvPr id="5" name="Rectangle 4"/>
          <p:cNvSpPr/>
          <p:nvPr/>
        </p:nvSpPr>
        <p:spPr>
          <a:xfrm>
            <a:off x="1357290" y="5525832"/>
            <a:ext cx="721523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4400" b="1" i="1" dirty="0" smtClean="0">
                <a:solidFill>
                  <a:srgbClr val="BF177B"/>
                </a:solidFill>
                <a:latin typeface="Comic Sans MS" pitchFamily="66" charset="0"/>
              </a:rPr>
              <a:t>од рођења</a:t>
            </a:r>
            <a:r>
              <a:rPr lang="sr-Latn-RS" sz="4400" b="1" i="1" dirty="0" smtClean="0">
                <a:solidFill>
                  <a:srgbClr val="BF177B"/>
                </a:solidFill>
                <a:latin typeface="Comic Sans MS" pitchFamily="66" charset="0"/>
              </a:rPr>
              <a:t> </a:t>
            </a:r>
            <a:r>
              <a:rPr lang="sr-Cyrl-RS" sz="4400" b="1" i="1" dirty="0" smtClean="0">
                <a:solidFill>
                  <a:srgbClr val="BF177B"/>
                </a:solidFill>
                <a:latin typeface="Comic Sans MS" pitchFamily="66" charset="0"/>
              </a:rPr>
              <a:t>до</a:t>
            </a:r>
            <a:r>
              <a:rPr lang="sr-Latn-RS" sz="4400" b="1" i="1" dirty="0" smtClean="0">
                <a:solidFill>
                  <a:srgbClr val="BF177B"/>
                </a:solidFill>
                <a:latin typeface="Comic Sans MS" pitchFamily="66" charset="0"/>
              </a:rPr>
              <a:t> 8 </a:t>
            </a:r>
            <a:r>
              <a:rPr lang="sr-Cyrl-RS" sz="4400" b="1" i="1" dirty="0" smtClean="0">
                <a:solidFill>
                  <a:srgbClr val="BF177B"/>
                </a:solidFill>
                <a:latin typeface="Comic Sans MS" pitchFamily="66" charset="0"/>
              </a:rPr>
              <a:t>месеци</a:t>
            </a:r>
            <a:r>
              <a:rPr lang="sr-Cyrl-RS" sz="1200" i="1" dirty="0" smtClean="0"/>
              <a:t/>
            </a:r>
            <a:br>
              <a:rPr lang="sr-Cyrl-RS" sz="1200" i="1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41665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te-little-boy-white-diaper-cat-ha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786182" y="2857125"/>
            <a:ext cx="5357850" cy="38580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542928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err="1" smtClean="0"/>
              <a:t>Упознаје</a:t>
            </a:r>
            <a:r>
              <a:rPr lang="en-US" dirty="0" smtClean="0"/>
              <a:t> </a:t>
            </a:r>
            <a:r>
              <a:rPr lang="en-US" dirty="0" err="1" smtClean="0"/>
              <a:t>делове</a:t>
            </a:r>
            <a:r>
              <a:rPr lang="en-US" dirty="0" smtClean="0"/>
              <a:t> </a:t>
            </a:r>
            <a:r>
              <a:rPr lang="en-US" dirty="0" err="1" smtClean="0"/>
              <a:t>свог</a:t>
            </a:r>
            <a:r>
              <a:rPr lang="en-US" dirty="0" smtClean="0"/>
              <a:t> </a:t>
            </a:r>
            <a:r>
              <a:rPr lang="en-US" dirty="0" err="1" smtClean="0"/>
              <a:t>тела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Испољава</a:t>
            </a:r>
            <a:r>
              <a:rPr lang="en-US" dirty="0" smtClean="0"/>
              <a:t> </a:t>
            </a:r>
            <a:r>
              <a:rPr lang="en-US" dirty="0" err="1" smtClean="0"/>
              <a:t>урођене</a:t>
            </a:r>
            <a:r>
              <a:rPr lang="en-US" dirty="0" smtClean="0"/>
              <a:t> </a:t>
            </a:r>
            <a:r>
              <a:rPr lang="en-US" dirty="0" err="1" smtClean="0"/>
              <a:t>начине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ублажавање</a:t>
            </a:r>
            <a:r>
              <a:rPr lang="en-US" dirty="0" smtClean="0"/>
              <a:t> </a:t>
            </a:r>
            <a:r>
              <a:rPr lang="en-US" dirty="0" err="1" smtClean="0"/>
              <a:t>напетости</a:t>
            </a:r>
            <a:r>
              <a:rPr lang="en-US" dirty="0" smtClean="0"/>
              <a:t>, </a:t>
            </a:r>
            <a:r>
              <a:rPr lang="en-US" dirty="0" err="1" smtClean="0"/>
              <a:t>односно</a:t>
            </a:r>
            <a:r>
              <a:rPr lang="en-US" dirty="0" smtClean="0"/>
              <a:t> </a:t>
            </a:r>
            <a:r>
              <a:rPr lang="en-US" dirty="0" err="1" smtClean="0"/>
              <a:t>избегавање</a:t>
            </a:r>
            <a:r>
              <a:rPr lang="en-US" dirty="0" smtClean="0"/>
              <a:t> </a:t>
            </a:r>
            <a:r>
              <a:rPr lang="en-US" dirty="0" err="1" smtClean="0"/>
              <a:t>непријатних</a:t>
            </a:r>
            <a:r>
              <a:rPr lang="en-US" dirty="0" smtClean="0"/>
              <a:t> </a:t>
            </a:r>
            <a:r>
              <a:rPr lang="en-US" dirty="0" err="1" smtClean="0"/>
              <a:t>дражи</a:t>
            </a:r>
            <a:endParaRPr lang="en-US" dirty="0" smtClean="0"/>
          </a:p>
          <a:p>
            <a:pPr lvl="0"/>
            <a:r>
              <a:rPr lang="en-US" dirty="0" err="1" smtClean="0"/>
              <a:t>Овладава</a:t>
            </a:r>
            <a:r>
              <a:rPr lang="en-US" dirty="0" smtClean="0"/>
              <a:t> </a:t>
            </a:r>
            <a:r>
              <a:rPr lang="en-US" dirty="0" err="1" smtClean="0"/>
              <a:t>осећањима</a:t>
            </a:r>
            <a:r>
              <a:rPr lang="en-US" dirty="0" smtClean="0"/>
              <a:t> и </a:t>
            </a:r>
            <a:r>
              <a:rPr lang="sr-Latn-RS" dirty="0" smtClean="0"/>
              <a:t> </a:t>
            </a:r>
            <a:r>
              <a:rPr lang="en-US" dirty="0" err="1" smtClean="0"/>
              <a:t>понашањем</a:t>
            </a:r>
            <a:r>
              <a:rPr lang="en-US" dirty="0" smtClean="0"/>
              <a:t> </a:t>
            </a:r>
            <a:r>
              <a:rPr lang="en-US" dirty="0" err="1" smtClean="0"/>
              <a:t>тако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sr-Latn-RS" dirty="0" smtClean="0"/>
              <a:t> </a:t>
            </a:r>
            <a:r>
              <a:rPr lang="en-US" dirty="0" err="1" smtClean="0"/>
              <a:t>опажа</a:t>
            </a:r>
            <a:r>
              <a:rPr lang="en-US" dirty="0" smtClean="0"/>
              <a:t> </a:t>
            </a:r>
            <a:endParaRPr lang="sr-Latn-RS" dirty="0" smtClean="0"/>
          </a:p>
          <a:p>
            <a:pPr lvl="0">
              <a:buNone/>
            </a:pPr>
            <a:r>
              <a:rPr lang="sr-Latn-RS" dirty="0" smtClean="0"/>
              <a:t>     </a:t>
            </a:r>
            <a:r>
              <a:rPr lang="en-US" dirty="0" err="1" smtClean="0"/>
              <a:t>како</a:t>
            </a:r>
            <a:r>
              <a:rPr lang="en-US" dirty="0" smtClean="0"/>
              <a:t> </a:t>
            </a:r>
            <a:r>
              <a:rPr lang="en-US" dirty="0" err="1" smtClean="0"/>
              <a:t>родитељи</a:t>
            </a:r>
            <a:r>
              <a:rPr lang="en-US" dirty="0" smtClean="0"/>
              <a:t> </a:t>
            </a:r>
            <a:r>
              <a:rPr lang="en-US" dirty="0" err="1" smtClean="0"/>
              <a:t>изражавају</a:t>
            </a:r>
            <a:r>
              <a:rPr lang="sr-Latn-RS" dirty="0" smtClean="0"/>
              <a:t> </a:t>
            </a:r>
            <a:r>
              <a:rPr lang="en-US" dirty="0" err="1" smtClean="0"/>
              <a:t>своја</a:t>
            </a:r>
            <a:endParaRPr lang="sr-Latn-RS" dirty="0" smtClean="0"/>
          </a:p>
          <a:p>
            <a:pPr lvl="0">
              <a:buNone/>
            </a:pPr>
            <a:r>
              <a:rPr lang="sr-Latn-RS" dirty="0" smtClean="0"/>
              <a:t>    </a:t>
            </a:r>
            <a:r>
              <a:rPr lang="en-US" dirty="0" smtClean="0"/>
              <a:t> </a:t>
            </a:r>
            <a:r>
              <a:rPr lang="en-US" dirty="0" err="1" smtClean="0"/>
              <a:t>осећања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Социјално</a:t>
            </a:r>
            <a:r>
              <a:rPr lang="en-US" dirty="0" smtClean="0"/>
              <a:t> </a:t>
            </a:r>
            <a:r>
              <a:rPr lang="en-US" dirty="0" err="1" smtClean="0"/>
              <a:t>упућивање</a:t>
            </a:r>
            <a:r>
              <a:rPr lang="en-US" dirty="0" smtClean="0"/>
              <a:t>:</a:t>
            </a:r>
            <a:endParaRPr lang="sr-Latn-RS" dirty="0" smtClean="0"/>
          </a:p>
          <a:p>
            <a:pPr lvl="0">
              <a:buNone/>
            </a:pPr>
            <a:r>
              <a:rPr lang="sr-Latn-RS" dirty="0" smtClean="0"/>
              <a:t>   </a:t>
            </a:r>
            <a:r>
              <a:rPr lang="en-US" dirty="0" smtClean="0"/>
              <a:t> </a:t>
            </a:r>
            <a:r>
              <a:rPr lang="en-US" dirty="0" err="1" smtClean="0"/>
              <a:t>при</a:t>
            </a:r>
            <a:r>
              <a:rPr lang="en-US" dirty="0" smtClean="0"/>
              <a:t> </a:t>
            </a:r>
            <a:r>
              <a:rPr lang="en-US" dirty="0" err="1" smtClean="0"/>
              <a:t>сусрету</a:t>
            </a:r>
            <a:r>
              <a:rPr lang="en-US" dirty="0" smtClean="0"/>
              <a:t> с </a:t>
            </a:r>
            <a:r>
              <a:rPr lang="en-US" dirty="0" err="1" smtClean="0"/>
              <a:t>непознатом</a:t>
            </a:r>
            <a:r>
              <a:rPr lang="en-US" dirty="0" smtClean="0"/>
              <a:t> </a:t>
            </a:r>
            <a:r>
              <a:rPr lang="en-US" dirty="0" err="1" smtClean="0"/>
              <a:t>особом</a:t>
            </a:r>
            <a:r>
              <a:rPr lang="en-US" dirty="0" smtClean="0"/>
              <a:t> </a:t>
            </a:r>
            <a:endParaRPr lang="sr-Latn-RS" dirty="0" smtClean="0"/>
          </a:p>
          <a:p>
            <a:pPr lvl="0"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ситуацијом</a:t>
            </a:r>
            <a:r>
              <a:rPr lang="en-US" dirty="0" smtClean="0"/>
              <a:t>, </a:t>
            </a:r>
            <a:r>
              <a:rPr lang="en-US" dirty="0" err="1" smtClean="0"/>
              <a:t>прво</a:t>
            </a:r>
            <a:r>
              <a:rPr lang="en-US" dirty="0" smtClean="0"/>
              <a:t> </a:t>
            </a:r>
            <a:r>
              <a:rPr lang="en-US" dirty="0" err="1" smtClean="0"/>
              <a:t>посматра</a:t>
            </a:r>
            <a:endParaRPr lang="sr-Latn-RS" dirty="0" smtClean="0"/>
          </a:p>
          <a:p>
            <a:pPr lvl="0">
              <a:buNone/>
            </a:pPr>
            <a:r>
              <a:rPr lang="sr-Latn-RS" dirty="0" smtClean="0"/>
              <a:t>   </a:t>
            </a:r>
            <a:r>
              <a:rPr lang="en-US" dirty="0" smtClean="0"/>
              <a:t> </a:t>
            </a:r>
            <a:r>
              <a:rPr lang="en-US" dirty="0" err="1" smtClean="0"/>
              <a:t>реакцију</a:t>
            </a:r>
            <a:r>
              <a:rPr lang="en-US" dirty="0" smtClean="0"/>
              <a:t> </a:t>
            </a:r>
            <a:r>
              <a:rPr lang="en-US" dirty="0" err="1" smtClean="0"/>
              <a:t>родитеља</a:t>
            </a:r>
            <a:r>
              <a:rPr lang="en-US" dirty="0" smtClean="0"/>
              <a:t> и </a:t>
            </a:r>
            <a:r>
              <a:rPr lang="en-US" dirty="0" err="1" smtClean="0"/>
              <a:t>онда</a:t>
            </a:r>
            <a:r>
              <a:rPr lang="en-US" dirty="0" smtClean="0"/>
              <a:t> </a:t>
            </a:r>
            <a:endParaRPr lang="sr-Latn-RS" dirty="0" smtClean="0"/>
          </a:p>
          <a:p>
            <a:pPr lvl="0">
              <a:buNone/>
            </a:pPr>
            <a:r>
              <a:rPr lang="sr-Latn-RS" dirty="0" smtClean="0"/>
              <a:t>    </a:t>
            </a:r>
            <a:r>
              <a:rPr lang="en-US" dirty="0" err="1" smtClean="0"/>
              <a:t>реагује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исти</a:t>
            </a:r>
            <a:r>
              <a:rPr lang="en-US" dirty="0" smtClean="0"/>
              <a:t> </a:t>
            </a:r>
            <a:r>
              <a:rPr lang="en-US" dirty="0" err="1" smtClean="0"/>
              <a:t>начин</a:t>
            </a:r>
            <a:endParaRPr lang="sr-Latn-RS" dirty="0" smtClean="0"/>
          </a:p>
          <a:p>
            <a:pPr lvl="0">
              <a:buNone/>
            </a:pPr>
            <a:r>
              <a:rPr lang="sr-Latn-RS" dirty="0" smtClean="0"/>
              <a:t>   </a:t>
            </a:r>
            <a:r>
              <a:rPr lang="en-US" dirty="0" smtClean="0"/>
              <a:t> (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отприлике</a:t>
            </a:r>
            <a:r>
              <a:rPr lang="en-US" dirty="0" smtClean="0"/>
              <a:t> 6. </a:t>
            </a:r>
            <a:r>
              <a:rPr lang="en-US" dirty="0" err="1" smtClean="0"/>
              <a:t>месеца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92222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BF177B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РАЗВОЈ ИДЕНТИТЕТА</a:t>
            </a:r>
            <a:endParaRPr kumimoji="0" lang="en-US" sz="4000" b="0" i="0" u="sng" strike="noStrike" cap="none" normalizeH="0" baseline="0" dirty="0" smtClean="0">
              <a:ln>
                <a:noFill/>
              </a:ln>
              <a:solidFill>
                <a:srgbClr val="BF177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313811"/>
            <a:ext cx="8572560" cy="53298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Испољава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урођену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осетљивост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</a:t>
            </a:r>
            <a:r>
              <a:rPr lang="sr-Latn-RS" sz="28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sr-Latn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социјалне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дражи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реагује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њих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посебан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Иницира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због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задовољења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касније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због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Развија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очекивања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</a:t>
            </a: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реакцијама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његово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понашање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преферира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реакције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усклађење</a:t>
            </a:r>
            <a:r>
              <a:rPr lang="sr-Latn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очекивањима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Latn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месеца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ack-baby-with-teddy-bea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071934" y="2786058"/>
            <a:ext cx="4429156" cy="373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39784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Социјални развој</a:t>
            </a:r>
            <a:endParaRPr lang="en-US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eeping-newborn-baby-mother-s-hand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62597"/>
            <a:ext cx="9144000" cy="6095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9"/>
            <a:ext cx="9144000" cy="1340249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sr-Latn-RS" sz="4000" b="1" u="sng" dirty="0" smtClean="0">
                <a:solidFill>
                  <a:srgbClr val="C00000"/>
                </a:solidFill>
              </a:rPr>
              <a:t/>
            </a:r>
            <a:br>
              <a:rPr lang="sr-Latn-RS" sz="4000" b="1" u="sng" dirty="0" smtClean="0">
                <a:solidFill>
                  <a:srgbClr val="C00000"/>
                </a:solidFill>
              </a:rPr>
            </a:br>
            <a:r>
              <a:rPr lang="sr-Cyrl-RS" sz="4000" b="1" u="sng" dirty="0" smtClean="0">
                <a:solidFill>
                  <a:srgbClr val="BF177B"/>
                </a:solidFill>
              </a:rPr>
              <a:t>Улога одраслог у </a:t>
            </a:r>
            <a:br>
              <a:rPr lang="sr-Cyrl-RS" sz="4000" b="1" u="sng" dirty="0" smtClean="0">
                <a:solidFill>
                  <a:srgbClr val="BF177B"/>
                </a:solidFill>
              </a:rPr>
            </a:br>
            <a:r>
              <a:rPr lang="sr-Cyrl-RS" sz="4000" b="1" u="sng" dirty="0" smtClean="0">
                <a:solidFill>
                  <a:srgbClr val="BF177B"/>
                </a:solidFill>
              </a:rPr>
              <a:t>социо-емоционалном односу </a:t>
            </a:r>
            <a:r>
              <a:rPr lang="sr-Latn-RS" sz="3200" b="1" u="sng" dirty="0" smtClean="0">
                <a:solidFill>
                  <a:srgbClr val="C00000"/>
                </a:solidFill>
              </a:rPr>
              <a:t/>
            </a:r>
            <a:br>
              <a:rPr lang="sr-Latn-RS" sz="3200" b="1" u="sng" dirty="0" smtClean="0">
                <a:solidFill>
                  <a:srgbClr val="C00000"/>
                </a:solidFill>
              </a:rPr>
            </a:br>
            <a:endParaRPr lang="sr-Cyrl-R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483074"/>
            <a:ext cx="6500858" cy="537495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Ситуације у току неге треба да користи за остваривање интеракције и комуникације са дететом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треба да благовремено и</a:t>
            </a:r>
          </a:p>
          <a:p>
            <a:pPr marL="285750" indent="-285750" algn="l"/>
            <a:r>
              <a:rPr lang="sr-Cyrl-RS" sz="2800" dirty="0" smtClean="0">
                <a:solidFill>
                  <a:schemeClr val="tx1"/>
                </a:solidFill>
              </a:rPr>
              <a:t>    адекватно реагује на сигнале </a:t>
            </a:r>
          </a:p>
          <a:p>
            <a:pPr marL="285750" indent="-285750" algn="l"/>
            <a:r>
              <a:rPr lang="sr-Cyrl-RS" sz="2800" dirty="0" smtClean="0">
                <a:solidFill>
                  <a:schemeClr val="tx1"/>
                </a:solidFill>
              </a:rPr>
              <a:t>    које дете упућује,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треба да задовољи дететове</a:t>
            </a:r>
          </a:p>
          <a:p>
            <a:pPr marL="285750" indent="-285750" algn="l"/>
            <a:r>
              <a:rPr lang="sr-Cyrl-RS" sz="2800" dirty="0" smtClean="0">
                <a:solidFill>
                  <a:schemeClr val="tx1"/>
                </a:solidFill>
              </a:rPr>
              <a:t>   највеће потреба за љубављу,</a:t>
            </a:r>
          </a:p>
          <a:p>
            <a:pPr marL="285750" indent="-285750" algn="l"/>
            <a:r>
              <a:rPr lang="sr-Cyrl-RS" sz="2800" dirty="0" smtClean="0">
                <a:solidFill>
                  <a:schemeClr val="tx1"/>
                </a:solidFill>
              </a:rPr>
              <a:t>   телесним додиром, причом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Детету треба да се обраћа на </a:t>
            </a:r>
          </a:p>
          <a:p>
            <a:pPr marL="285750" indent="-285750" algn="l"/>
            <a:r>
              <a:rPr lang="sr-Cyrl-RS" sz="2800" dirty="0" smtClean="0">
                <a:solidFill>
                  <a:schemeClr val="tx1"/>
                </a:solidFill>
              </a:rPr>
              <a:t>    разне начине, тако да се отвара</a:t>
            </a:r>
          </a:p>
          <a:p>
            <a:pPr marL="285750" indent="-285750" algn="l"/>
            <a:r>
              <a:rPr lang="sr-Cyrl-RS" sz="2800" dirty="0" smtClean="0">
                <a:solidFill>
                  <a:schemeClr val="tx1"/>
                </a:solidFill>
              </a:rPr>
              <a:t>    за комуникацију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Треба смањити неповољно дејство изненађења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sr-Cyrl-RS" sz="1800" dirty="0" smtClean="0">
              <a:solidFill>
                <a:schemeClr val="tx1"/>
              </a:solidFill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="" xmlns:p14="http://schemas.microsoft.com/office/powerpoint/2010/main" val="94003796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0" y="1142984"/>
            <a:ext cx="9144000" cy="5572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Подиже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главу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одржава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њен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усправан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положај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лежећем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положају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стомаку</a:t>
            </a:r>
            <a:endParaRPr lang="sr-Latn-RS" sz="2400" dirty="0" smtClean="0"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sr-Latn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Може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подиже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главу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грудни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кош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манипулише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рукама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Окреће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лежећег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положаја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стомаку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леђа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крајем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месец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</a:t>
            </a: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</a:t>
            </a:r>
            <a:r>
              <a:rPr kumimoji="0" lang="sr-Cyrl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касније и са леђа на стомак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Чврсто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држи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предмет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који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ставља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руке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а </a:t>
            </a:r>
            <a:r>
              <a:rPr kumimoji="0" lang="sr-Cyrl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крајем 5. месеца</a:t>
            </a:r>
            <a:r>
              <a:rPr kumimoji="0" lang="sr-Cyrl-R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почиње да х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вата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предмете</a:t>
            </a:r>
            <a:endParaRPr lang="sr-Cyrl-RS" sz="2400" dirty="0" smtClean="0">
              <a:latin typeface="Times New Roman" pitchFamily="18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целим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дланом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и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свим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прстима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sr-Latn-R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Седи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само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кратко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време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уз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endParaRPr lang="sr-Cyrl-RS" sz="2400" dirty="0" smtClean="0"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sr-Cyrl-RS" sz="24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ослањање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напред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на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једну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или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обе</a:t>
            </a:r>
            <a:endParaRPr lang="sr-Cyrl-RS" sz="2400" dirty="0" smtClean="0"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sr-Cyrl-RS" sz="24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руке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и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покушава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да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пузи</a:t>
            </a:r>
            <a:endParaRPr lang="sr-Cyrl-RS" sz="2400" dirty="0" smtClean="0"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sr-Cyrl-R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крајем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Arial" pitchFamily="34" charset="0"/>
              </a:rPr>
              <a:t>8.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месеца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6834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Развој моторике</a:t>
            </a:r>
            <a:endParaRPr lang="en-US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pic>
        <p:nvPicPr>
          <p:cNvPr id="4" name="Picture 3" descr="cute-baby-lying-ground-smiling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29256" y="3886203"/>
            <a:ext cx="3143272" cy="2828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01677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ked-cute-smiling-baby-cap-pilot-is-flying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3119054"/>
            <a:ext cx="6143636" cy="3667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r-Cyrl-RS" sz="4000" b="1" u="sng" dirty="0" smtClean="0">
                <a:solidFill>
                  <a:srgbClr val="BF177B"/>
                </a:solidFill>
                <a:latin typeface="Comic Sans MS" pitchFamily="66" charset="0"/>
              </a:rPr>
              <a:t>Улога одраслог у моторичким активностима деце</a:t>
            </a:r>
            <a:endParaRPr lang="sr-Cyrl-RS" sz="4000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88902"/>
            <a:ext cx="8352928" cy="4683370"/>
          </a:xfrm>
        </p:spPr>
        <p:txBody>
          <a:bodyPr>
            <a:normAutofit fontScale="92500"/>
          </a:bodyPr>
          <a:lstStyle/>
          <a:p>
            <a:pPr algn="l"/>
            <a:r>
              <a:rPr lang="sr-Cyrl-RS" sz="3000" b="1" dirty="0" smtClean="0">
                <a:solidFill>
                  <a:schemeClr val="tx1"/>
                </a:solidFill>
              </a:rPr>
              <a:t>Подстицање</a:t>
            </a:r>
            <a:r>
              <a:rPr lang="sr-Latn-RS" sz="3000" b="1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r-Cyrl-RS" sz="2600" dirty="0" smtClean="0">
                <a:solidFill>
                  <a:schemeClr val="tx1"/>
                </a:solidFill>
              </a:rPr>
              <a:t> покрета подизања и држања главе у усправном положају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sr-Cyrl-RS" sz="2600" dirty="0" smtClean="0">
                <a:solidFill>
                  <a:schemeClr val="tx1"/>
                </a:solidFill>
              </a:rPr>
              <a:t>подизања главе и рамена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sr-Cyrl-RS" sz="2600" dirty="0" smtClean="0">
                <a:solidFill>
                  <a:schemeClr val="tx1"/>
                </a:solidFill>
              </a:rPr>
              <a:t>из лежећег положаја на стомаку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r-Cyrl-RS" sz="2600" dirty="0" smtClean="0">
                <a:solidFill>
                  <a:schemeClr val="tx1"/>
                </a:solidFill>
              </a:rPr>
              <a:t>покрета главе напред-назад,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342900" indent="-342900" algn="l"/>
            <a:r>
              <a:rPr lang="en-US" sz="2600" dirty="0" smtClean="0">
                <a:solidFill>
                  <a:schemeClr val="tx1"/>
                </a:solidFill>
              </a:rPr>
              <a:t>    </a:t>
            </a:r>
            <a:r>
              <a:rPr lang="sr-Cyrl-RS" sz="2600" dirty="0" smtClean="0">
                <a:solidFill>
                  <a:schemeClr val="tx1"/>
                </a:solidFill>
              </a:rPr>
              <a:t> лево-десно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r-Cyrl-RS" sz="2600" dirty="0" smtClean="0">
                <a:solidFill>
                  <a:schemeClr val="tx1"/>
                </a:solidFill>
              </a:rPr>
              <a:t>превртања детета са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342900" indent="-342900" algn="l"/>
            <a:r>
              <a:rPr lang="en-US" sz="2600" dirty="0" smtClean="0">
                <a:solidFill>
                  <a:schemeClr val="tx1"/>
                </a:solidFill>
              </a:rPr>
              <a:t>     </a:t>
            </a:r>
            <a:r>
              <a:rPr lang="sr-Cyrl-RS" sz="2600" dirty="0" smtClean="0">
                <a:solidFill>
                  <a:schemeClr val="tx1"/>
                </a:solidFill>
              </a:rPr>
              <a:t>леђа на страну,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r-Cyrl-RS" sz="2600" dirty="0" smtClean="0">
                <a:solidFill>
                  <a:schemeClr val="tx1"/>
                </a:solidFill>
              </a:rPr>
              <a:t>подизања у седећи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342900" indent="-342900" algn="l"/>
            <a:r>
              <a:rPr lang="en-US" sz="2600" dirty="0" smtClean="0">
                <a:solidFill>
                  <a:schemeClr val="tx1"/>
                </a:solidFill>
              </a:rPr>
              <a:t>     </a:t>
            </a:r>
            <a:r>
              <a:rPr lang="sr-Cyrl-RS" sz="2600" dirty="0" smtClean="0">
                <a:solidFill>
                  <a:schemeClr val="tx1"/>
                </a:solidFill>
              </a:rPr>
              <a:t>положај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sr-Cyrl-RS" sz="2600" dirty="0" smtClean="0">
                <a:solidFill>
                  <a:schemeClr val="tx1"/>
                </a:solidFill>
              </a:rPr>
              <a:t>хватања предмета</a:t>
            </a:r>
            <a:endParaRPr lang="sr-Cyrl-R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7124653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ther-baby-white-be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32" y="1928802"/>
            <a:ext cx="9144000" cy="4882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4968552"/>
          </a:xfrm>
        </p:spPr>
        <p:txBody>
          <a:bodyPr>
            <a:normAutofit/>
          </a:bodyPr>
          <a:lstStyle/>
          <a:p>
            <a:pPr algn="l"/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/>
            </a:r>
            <a:br>
              <a:rPr lang="sr-Cyrl-RS" sz="2800" dirty="0" smtClean="0"/>
            </a:br>
            <a:endParaRPr lang="sr-Cyrl-R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500042"/>
            <a:ext cx="91440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у пријатном амбијенту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за време обављање неге </a:t>
            </a:r>
            <a:endParaRPr lang="sr-Latn-R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кроз игру (игра праћења звечке, игра лебдења,...)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уз осмех, комуникацију</a:t>
            </a:r>
            <a:r>
              <a:rPr lang="sr-Latn-RS" sz="2800" dirty="0" smtClean="0"/>
              <a:t>,</a:t>
            </a:r>
            <a:r>
              <a:rPr lang="ru-RU" sz="2800" dirty="0" smtClean="0"/>
              <a:t> пажљиве и нежне додире</a:t>
            </a:r>
            <a:endParaRPr lang="sr-Cyrl-R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BF177B"/>
                </a:solidFill>
                <a:latin typeface="Comic Sans MS" pitchFamily="66" charset="0"/>
              </a:rPr>
              <a:t>Моторичке </a:t>
            </a:r>
            <a:r>
              <a:rPr lang="ru-RU" sz="2800" b="1" u="sng" dirty="0">
                <a:solidFill>
                  <a:srgbClr val="BF177B"/>
                </a:solidFill>
                <a:latin typeface="Comic Sans MS" pitchFamily="66" charset="0"/>
              </a:rPr>
              <a:t>активности треба да се </a:t>
            </a:r>
            <a:r>
              <a:rPr lang="ru-RU" sz="2800" b="1" u="sng" dirty="0" smtClean="0">
                <a:solidFill>
                  <a:srgbClr val="BF177B"/>
                </a:solidFill>
                <a:latin typeface="Comic Sans MS" pitchFamily="66" charset="0"/>
              </a:rPr>
              <a:t>спроводе:</a:t>
            </a:r>
            <a:r>
              <a:rPr lang="ru-RU" sz="2800" b="1" dirty="0" smtClean="0"/>
              <a:t> </a:t>
            </a:r>
            <a:endParaRPr lang="sr-Cyrl-RS" sz="2800" b="1" dirty="0"/>
          </a:p>
        </p:txBody>
      </p:sp>
    </p:spTree>
    <p:extLst>
      <p:ext uri="{BB962C8B-B14F-4D97-AF65-F5344CB8AC3E}">
        <p14:creationId xmlns="" xmlns:p14="http://schemas.microsoft.com/office/powerpoint/2010/main" val="42421298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18956"/>
            <a:ext cx="9144000" cy="63094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sr-Latn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Реагује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локализује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звучни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извор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Фиксира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прати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погледом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Успоставља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координацију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рука-рука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руке-уста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(4.месец)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Хвата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длано</a:t>
            </a:r>
            <a:r>
              <a:rPr kumimoji="0" lang="sr-Cyrl-R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свим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прстима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крајем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месеца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Развија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координацију</a:t>
            </a:r>
            <a:r>
              <a:rPr lang="sr-Cyrl-R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рука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Сензорно-перцептивни развој</a:t>
            </a:r>
            <a:endParaRPr lang="en-US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pic>
        <p:nvPicPr>
          <p:cNvPr id="7" name="Picture 6" descr="baby-plays-with-own-fee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71604" y="3929066"/>
            <a:ext cx="6143668" cy="2928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29453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ppy-father-holds-charming-little-girl-up-summer-sky.jpg"/>
          <p:cNvPicPr>
            <a:picLocks noChangeAspect="1"/>
          </p:cNvPicPr>
          <p:nvPr/>
        </p:nvPicPr>
        <p:blipFill>
          <a:blip r:embed="rId2" cstate="screen"/>
          <a:srcRect t="-2371"/>
          <a:stretch>
            <a:fillRect/>
          </a:stretch>
        </p:blipFill>
        <p:spPr>
          <a:xfrm>
            <a:off x="428596" y="1500174"/>
            <a:ext cx="8286808" cy="5357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237"/>
            <a:ext cx="9144000" cy="137293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r-Cyrl-RS" sz="4000" b="1" u="sng" dirty="0" smtClean="0">
                <a:solidFill>
                  <a:srgbClr val="BF177B"/>
                </a:solidFill>
              </a:rPr>
              <a:t>Улога одраслог у </a:t>
            </a:r>
            <a:r>
              <a:rPr lang="sr-Latn-RS" sz="4000" b="1" u="sng" dirty="0" smtClean="0">
                <a:solidFill>
                  <a:srgbClr val="BF177B"/>
                </a:solidFill>
              </a:rPr>
              <a:t/>
            </a:r>
            <a:br>
              <a:rPr lang="sr-Latn-RS" sz="4000" b="1" u="sng" dirty="0" smtClean="0">
                <a:solidFill>
                  <a:srgbClr val="BF177B"/>
                </a:solidFill>
              </a:rPr>
            </a:br>
            <a:r>
              <a:rPr lang="sr-Cyrl-RS" sz="4000" b="1" u="sng" dirty="0" smtClean="0">
                <a:solidFill>
                  <a:srgbClr val="BF177B"/>
                </a:solidFill>
              </a:rPr>
              <a:t>сензорно-перцептивним активностима</a:t>
            </a:r>
            <a:endParaRPr lang="sr-Cyrl-RS" sz="4000" b="1" u="sng" dirty="0">
              <a:solidFill>
                <a:srgbClr val="BF177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8358246" cy="471490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Оплемењивање простора у коме дете борави (декорисани зидови, играчке,...)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Нежан и мелодичан разговор за усмеравање дететовог погледа на лице одраслог и слушање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Учествовање у игри детета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Показивање детету 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sr-Latn-RS" sz="2800" dirty="0" smtClean="0">
                <a:solidFill>
                  <a:schemeClr val="tx1"/>
                </a:solidFill>
              </a:rPr>
              <a:t>      </a:t>
            </a:r>
            <a:r>
              <a:rPr lang="sr-Cyrl-RS" sz="2800" dirty="0" smtClean="0">
                <a:solidFill>
                  <a:schemeClr val="tx1"/>
                </a:solidFill>
              </a:rPr>
              <a:t>различитих,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algn="l"/>
            <a:r>
              <a:rPr lang="sr-Latn-RS" sz="2800" dirty="0">
                <a:solidFill>
                  <a:schemeClr val="tx1"/>
                </a:solidFill>
              </a:rPr>
              <a:t> </a:t>
            </a:r>
            <a:r>
              <a:rPr lang="sr-Latn-RS" sz="2800" dirty="0" smtClean="0">
                <a:solidFill>
                  <a:schemeClr val="tx1"/>
                </a:solidFill>
              </a:rPr>
              <a:t>     </a:t>
            </a:r>
            <a:r>
              <a:rPr lang="sr-Cyrl-RS" sz="2800" dirty="0" smtClean="0">
                <a:solidFill>
                  <a:schemeClr val="tx1"/>
                </a:solidFill>
              </a:rPr>
              <a:t> занимљивих ствари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Промена 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sr-Latn-RS" sz="2800" dirty="0" smtClean="0">
                <a:solidFill>
                  <a:schemeClr val="tx1"/>
                </a:solidFill>
              </a:rPr>
              <a:t>      </a:t>
            </a:r>
            <a:r>
              <a:rPr lang="sr-Cyrl-RS" sz="2800" dirty="0" smtClean="0">
                <a:solidFill>
                  <a:schemeClr val="tx1"/>
                </a:solidFill>
              </a:rPr>
              <a:t>положаја детета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sr-Latn-RS" sz="2800" dirty="0" smtClean="0">
                <a:solidFill>
                  <a:schemeClr val="tx1"/>
                </a:solidFill>
              </a:rPr>
              <a:t>     </a:t>
            </a:r>
            <a:r>
              <a:rPr lang="sr-Cyrl-RS" sz="2800" dirty="0" smtClean="0">
                <a:solidFill>
                  <a:schemeClr val="tx1"/>
                </a:solidFill>
              </a:rPr>
              <a:t> (држање,</a:t>
            </a:r>
            <a:r>
              <a:rPr lang="sr-Latn-R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tx1"/>
                </a:solidFill>
              </a:rPr>
              <a:t>љуљање, 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sr-Latn-RS" sz="2800" dirty="0" smtClean="0">
                <a:solidFill>
                  <a:schemeClr val="tx1"/>
                </a:solidFill>
              </a:rPr>
              <a:t>      </a:t>
            </a:r>
            <a:r>
              <a:rPr lang="sr-Cyrl-RS" sz="2800" dirty="0" smtClean="0">
                <a:solidFill>
                  <a:schemeClr val="tx1"/>
                </a:solidFill>
              </a:rPr>
              <a:t>цупкање,...)</a:t>
            </a:r>
          </a:p>
          <a:p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="" xmlns:p14="http://schemas.microsoft.com/office/powerpoint/2010/main" val="328271413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5729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r-Cyrl-RS" sz="4000" b="1" u="sng" dirty="0" smtClean="0">
                <a:solidFill>
                  <a:srgbClr val="BF177B"/>
                </a:solidFill>
                <a:latin typeface="Comic Sans MS" pitchFamily="66" charset="0"/>
              </a:rPr>
              <a:t>Улога одраслог у </a:t>
            </a:r>
            <a:r>
              <a:rPr lang="en-US" sz="4000" b="1" u="sng" dirty="0" smtClean="0">
                <a:solidFill>
                  <a:srgbClr val="BF177B"/>
                </a:solidFill>
                <a:latin typeface="Comic Sans MS" pitchFamily="66" charset="0"/>
              </a:rPr>
              <a:t/>
            </a:r>
            <a:br>
              <a:rPr lang="en-US" sz="4000" b="1" u="sng" dirty="0" smtClean="0">
                <a:solidFill>
                  <a:srgbClr val="BF177B"/>
                </a:solidFill>
                <a:latin typeface="Comic Sans MS" pitchFamily="66" charset="0"/>
              </a:rPr>
            </a:br>
            <a:r>
              <a:rPr lang="sr-Cyrl-RS" sz="4000" b="1" u="sng" dirty="0" smtClean="0">
                <a:solidFill>
                  <a:srgbClr val="BF177B"/>
                </a:solidFill>
                <a:latin typeface="Comic Sans MS" pitchFamily="66" charset="0"/>
              </a:rPr>
              <a:t>музичко-ритмичким активностима</a:t>
            </a:r>
            <a:endParaRPr lang="sr-Cyrl-RS" sz="4000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572560" cy="50720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Да музиком утиче на развијање интересовања и пажње код детета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Да кроз музику успоставља контакт и богати социјално искуство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Да путем музике подстиче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sr-Cyrl-RS" sz="2800" dirty="0" smtClean="0">
                <a:solidFill>
                  <a:schemeClr val="tx1"/>
                </a:solidFill>
              </a:rPr>
              <a:t> дете на језичке, моторичке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</a:rPr>
              <a:t>     </a:t>
            </a:r>
            <a:r>
              <a:rPr lang="sr-Cyrl-RS" sz="2800" dirty="0" smtClean="0">
                <a:solidFill>
                  <a:schemeClr val="tx1"/>
                </a:solidFill>
              </a:rPr>
              <a:t>и интелектуалне активности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Да у овим активностима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</a:rPr>
              <a:t>      </a:t>
            </a:r>
            <a:r>
              <a:rPr lang="sr-Cyrl-RS" sz="2800" dirty="0" smtClean="0">
                <a:solidFill>
                  <a:schemeClr val="tx1"/>
                </a:solidFill>
              </a:rPr>
              <a:t>користи различита средства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800" dirty="0" smtClean="0">
                <a:solidFill>
                  <a:schemeClr val="tx1"/>
                </a:solidFill>
              </a:rPr>
              <a:t>     </a:t>
            </a:r>
            <a:r>
              <a:rPr lang="sr-Cyrl-RS" sz="2800" dirty="0" smtClean="0">
                <a:solidFill>
                  <a:schemeClr val="tx1"/>
                </a:solidFill>
              </a:rPr>
              <a:t> (звечке, хартије, звонца,...)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Да пева детету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r-Cyrl-RS" sz="28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 descr="cute-baby-boy-headphone-listen-music-light-back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286380" y="3143248"/>
            <a:ext cx="3510243" cy="308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462622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born-baby-smiling-listening-music-with-headphones-lying-white-sheet-crib-happy-carefree-childhood-baby-toned-image-top-view-close-up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857388"/>
            <a:ext cx="9144000" cy="5000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21431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sr-Cyrl-RS" sz="2800" dirty="0" smtClean="0"/>
              <a:t>Дете овог доба брзо се </a:t>
            </a:r>
            <a:r>
              <a:rPr lang="sr-Latn-RS" sz="2800" dirty="0"/>
              <a:t> </a:t>
            </a:r>
            <a:r>
              <a:rPr lang="sr-Cyrl-RS" sz="2800" dirty="0" smtClean="0"/>
              <a:t>замара и да би музика била пријатан доживљај и подстицај, треба да је користимо повремено, онолико колико дете</a:t>
            </a:r>
            <a:r>
              <a:rPr lang="sr-Latn-RS" sz="2800" dirty="0" smtClean="0"/>
              <a:t> </a:t>
            </a:r>
            <a:r>
              <a:rPr lang="sr-Cyrl-RS" sz="2800" dirty="0" smtClean="0"/>
              <a:t>са интересовањем</a:t>
            </a:r>
            <a:r>
              <a:rPr lang="sr-Latn-RS" sz="2800" dirty="0" smtClean="0"/>
              <a:t> </a:t>
            </a:r>
            <a:r>
              <a:rPr lang="sr-Cyrl-RS" sz="2800" dirty="0" smtClean="0"/>
              <a:t>и радошћу</a:t>
            </a:r>
            <a:r>
              <a:rPr lang="sr-Latn-RS" sz="2800" dirty="0" smtClean="0"/>
              <a:t> </a:t>
            </a:r>
            <a:r>
              <a:rPr lang="sr-Cyrl-RS" sz="2800" dirty="0" smtClean="0"/>
              <a:t>прихвата!</a:t>
            </a:r>
            <a:endParaRPr lang="sr-Cyrl-RS" sz="2800" dirty="0"/>
          </a:p>
        </p:txBody>
      </p:sp>
    </p:spTree>
    <p:extLst>
      <p:ext uri="{BB962C8B-B14F-4D97-AF65-F5344CB8AC3E}">
        <p14:creationId xmlns="" xmlns:p14="http://schemas.microsoft.com/office/powerpoint/2010/main" val="37314261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te-baby-with-blue-eyes-wrapped-white-towel-clean-baby-after-bath-taking-care-childre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80911"/>
            <a:ext cx="9144000" cy="5519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32" cy="15001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r-Cyrl-RS" u="sng" dirty="0" smtClean="0">
                <a:solidFill>
                  <a:srgbClr val="BF177B"/>
                </a:solidFill>
              </a:rPr>
              <a:t>НЕГА</a:t>
            </a:r>
            <a:endParaRPr lang="sr-Cyrl-RS" u="sng" dirty="0">
              <a:solidFill>
                <a:srgbClr val="BF17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4810" y="1571612"/>
            <a:ext cx="4857784" cy="55721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sr-Cyrl-RS" sz="4000" dirty="0"/>
          </a:p>
          <a:p>
            <a:r>
              <a:rPr lang="sr-Cyrl-RS" sz="4000" dirty="0" smtClean="0"/>
              <a:t>Нега ноктију огледа се у редовном подрезивању </a:t>
            </a:r>
            <a:endParaRPr lang="sr-Latn-RS" sz="4000" dirty="0" smtClean="0"/>
          </a:p>
          <a:p>
            <a:r>
              <a:rPr lang="ru-RU" sz="4000" dirty="0"/>
              <a:t>Нега пупка је да се рана одржи сува и да се спречи </a:t>
            </a:r>
            <a:r>
              <a:rPr lang="ru-RU" sz="4000" dirty="0" smtClean="0"/>
              <a:t>инфекција</a:t>
            </a:r>
            <a:endParaRPr lang="sr-Cyrl-RS" sz="4000" dirty="0" smtClean="0"/>
          </a:p>
          <a:p>
            <a:r>
              <a:rPr lang="sr-Cyrl-RS" sz="4000" dirty="0" smtClean="0"/>
              <a:t>Нега носних шупљина значајна је за нормално дисање и несметано узимање оброка</a:t>
            </a:r>
          </a:p>
          <a:p>
            <a:r>
              <a:rPr lang="sr-Cyrl-RS" sz="4000" dirty="0" smtClean="0"/>
              <a:t>Правилна исхрана</a:t>
            </a:r>
          </a:p>
          <a:p>
            <a:r>
              <a:rPr lang="sr-Cyrl-RS" sz="4000" dirty="0" smtClean="0"/>
              <a:t>Редовно спавање</a:t>
            </a:r>
          </a:p>
          <a:p>
            <a:pPr marL="0" indent="0">
              <a:buNone/>
            </a:pPr>
            <a:r>
              <a:rPr lang="sr-Cyrl-RS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3950850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57232"/>
            <a:ext cx="9144000" cy="61555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Показује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интересовање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дешавања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средини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месеца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Тражи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делимично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сакривен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месеца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Истражује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R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стављањем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</a:t>
            </a:r>
            <a:r>
              <a:rPr lang="sr-Latn-R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месеца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гледањем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додиривањем</a:t>
            </a:r>
            <a:r>
              <a:rPr lang="sr-Latn-R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крајем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узраста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Настоји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понови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радње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које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свиђају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крајем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узраста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Разликује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према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начину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манипулисања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њима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sr-Latn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85725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Способност мишљења</a:t>
            </a:r>
            <a:endParaRPr lang="en-US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pic>
        <p:nvPicPr>
          <p:cNvPr id="7" name="Content Placeholder 4" descr="portrait-little-cute-child-shirt-glasses-with-books-lying-bed.jpg"/>
          <p:cNvPicPr>
            <a:picLocks noChangeAspect="1"/>
          </p:cNvPicPr>
          <p:nvPr/>
        </p:nvPicPr>
        <p:blipFill>
          <a:blip r:embed="rId2" cstate="screen"/>
          <a:srcRect t="14402" r="5796" b="24456"/>
          <a:stretch>
            <a:fillRect/>
          </a:stretch>
        </p:blipFill>
        <p:spPr>
          <a:xfrm>
            <a:off x="857224" y="3786190"/>
            <a:ext cx="7429552" cy="3214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97410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4"/>
            <a:ext cx="9144000" cy="107154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Пажња</a:t>
            </a:r>
            <a:endParaRPr lang="en-US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4282" y="1428736"/>
            <a:ext cx="8715436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Усредсређује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објекте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околине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отприлике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месеца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Пажњу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привлаче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детаљи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(5-6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месец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стању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један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минут</a:t>
            </a:r>
            <a:r>
              <a:rPr lang="sr-Cyrl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усредсређено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неки</a:t>
            </a:r>
            <a:r>
              <a:rPr lang="sr-Cyrl-R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садржај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средине</a:t>
            </a: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Cyrl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ute-baby-lying-white-coverli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929190" y="2500306"/>
            <a:ext cx="3857652" cy="40845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rtrait-adorable-smiling-baby-biting-her-own-fingers-putting-her-fist-her-mouth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-32" y="1162681"/>
            <a:ext cx="9144000" cy="5695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Памћење</a:t>
            </a:r>
            <a:endParaRPr lang="en-US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Препознаје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дражи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спољашне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средине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мелодије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глас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...)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разлику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између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познатог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непознатог</a:t>
            </a:r>
            <a:endParaRPr kumimoji="0" lang="sr-Cyrl-R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месеца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Препознаје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познату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пошто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видело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неколико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дана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(6.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месец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Реагује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промену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редоследа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радњи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512"/>
            <a:ext cx="9144000" cy="98903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Знање и разумевање</a:t>
            </a:r>
            <a:endParaRPr lang="en-US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3071810"/>
            <a:ext cx="4000496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Знање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себи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другима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разлику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између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Препознаје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дуже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њим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R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sr-Latn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121805"/>
            <a:ext cx="9144000" cy="2092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Знање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физичком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свету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одреди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одакле</a:t>
            </a:r>
            <a:r>
              <a:rPr lang="sr-Latn-R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долази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Примећује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крупне</a:t>
            </a:r>
            <a:r>
              <a:rPr lang="sr-Latn-R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промене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sr-Latn-R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слика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звукова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Очекује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ће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појавити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одређеном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R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ducation-home-training-cute-baby-reads-book-medicine-science-chemical-experiments-horizontal-imag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786214" y="2752039"/>
            <a:ext cx="5429256" cy="410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e-teddy-bear-play-hide-seek-with-fabric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261074"/>
            <a:ext cx="9144032" cy="5596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00042"/>
            <a:ext cx="8964488" cy="557195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• Опремање просторије разноврсним предметима који се у току дана више пута премештају или другачије распоређују</a:t>
            </a:r>
            <a:br>
              <a:rPr lang="ru-RU" sz="2800" dirty="0" smtClean="0"/>
            </a:br>
            <a:r>
              <a:rPr lang="ru-RU" sz="2800" dirty="0" smtClean="0"/>
              <a:t>• подстицање интелигенције игром скривања предмета надохват руке, али тако да део предмета остане видљив</a:t>
            </a:r>
            <a:br>
              <a:rPr lang="ru-RU" sz="2800" dirty="0" smtClean="0"/>
            </a:br>
            <a:r>
              <a:rPr lang="ru-RU" sz="2800" dirty="0" smtClean="0"/>
              <a:t>• подстицање интелигенције имитацијом (одрасли имитира дететове покрете, гласове,...)</a:t>
            </a:r>
            <a:br>
              <a:rPr lang="ru-RU" sz="2800" dirty="0" smtClean="0"/>
            </a:br>
            <a:r>
              <a:rPr lang="ru-RU" sz="2800" dirty="0" smtClean="0"/>
              <a:t>• подстицање детета на </a:t>
            </a:r>
            <a:br>
              <a:rPr lang="ru-RU" sz="2800" dirty="0" smtClean="0"/>
            </a:br>
            <a:r>
              <a:rPr lang="ru-RU" sz="2800" dirty="0" smtClean="0"/>
              <a:t>  активност</a:t>
            </a:r>
            <a:endParaRPr lang="sr-Cyrl-R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24"/>
            <a:ext cx="9144000" cy="131153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sr-Cyrl-RS" sz="4300" b="1" u="sng" dirty="0" smtClean="0">
                <a:solidFill>
                  <a:srgbClr val="BF177B"/>
                </a:solidFill>
                <a:latin typeface="Comic Sans MS" pitchFamily="66" charset="0"/>
              </a:rPr>
              <a:t>Улога одраслог у интелектуалним активностима</a:t>
            </a:r>
            <a:endParaRPr lang="sr-Latn-RS" sz="4300" b="1" u="sng" dirty="0" smtClean="0">
              <a:solidFill>
                <a:srgbClr val="BF177B"/>
              </a:solidFill>
              <a:latin typeface="Comic Sans MS" pitchFamily="66" charset="0"/>
            </a:endParaRPr>
          </a:p>
          <a:p>
            <a:endParaRPr lang="sr-Cyrl-RS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83632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born-child-relaxing-bed-after-bath-showe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" y="1000108"/>
            <a:ext cx="9144000" cy="5858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4"/>
            <a:ext cx="9144000" cy="12144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BF177B"/>
                </a:solidFill>
              </a:rPr>
              <a:t>Дете подстичемо на активност:</a:t>
            </a:r>
            <a:endParaRPr lang="sr-Cyrl-RS" b="1" dirty="0">
              <a:solidFill>
                <a:srgbClr val="BF177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302433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ru-RU" sz="2600" dirty="0">
                <a:solidFill>
                  <a:srgbClr val="002060"/>
                </a:solidFill>
              </a:rPr>
              <a:t>упражњавањем моторних радњи </a:t>
            </a:r>
            <a:r>
              <a:rPr lang="ru-RU" sz="2600" dirty="0" smtClean="0">
                <a:solidFill>
                  <a:srgbClr val="002060"/>
                </a:solidFill>
              </a:rPr>
              <a:t>за које </a:t>
            </a:r>
            <a:r>
              <a:rPr lang="ru-RU" sz="2600" dirty="0">
                <a:solidFill>
                  <a:srgbClr val="002060"/>
                </a:solidFill>
              </a:rPr>
              <a:t>је дете </a:t>
            </a:r>
            <a:r>
              <a:rPr lang="ru-RU" sz="2600" dirty="0" smtClean="0">
                <a:solidFill>
                  <a:srgbClr val="002060"/>
                </a:solidFill>
              </a:rPr>
              <a:t>дозрело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</a:rPr>
              <a:t>игром </a:t>
            </a:r>
            <a:r>
              <a:rPr lang="ru-RU" sz="2600" dirty="0">
                <a:solidFill>
                  <a:srgbClr val="002060"/>
                </a:solidFill>
              </a:rPr>
              <a:t>понављања већ познатих радњи и опажајних </a:t>
            </a:r>
            <a:r>
              <a:rPr lang="ru-RU" sz="2600" dirty="0" smtClean="0">
                <a:solidFill>
                  <a:srgbClr val="002060"/>
                </a:solidFill>
              </a:rPr>
              <a:t>утисака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</a:rPr>
              <a:t>истраживањем </a:t>
            </a:r>
            <a:r>
              <a:rPr lang="ru-RU" sz="2600" dirty="0">
                <a:solidFill>
                  <a:srgbClr val="002060"/>
                </a:solidFill>
              </a:rPr>
              <a:t>нових </a:t>
            </a:r>
            <a:endParaRPr lang="sr-Latn-RS" sz="2600" dirty="0" smtClean="0">
              <a:solidFill>
                <a:srgbClr val="002060"/>
              </a:solidFill>
            </a:endParaRPr>
          </a:p>
          <a:p>
            <a:pPr marL="457200" indent="-457200" algn="l"/>
            <a:r>
              <a:rPr lang="sr-Latn-RS" sz="2600" dirty="0" smtClean="0">
                <a:solidFill>
                  <a:srgbClr val="002060"/>
                </a:solidFill>
              </a:rPr>
              <a:t>      </a:t>
            </a:r>
            <a:r>
              <a:rPr lang="ru-RU" sz="2600" dirty="0" smtClean="0">
                <a:solidFill>
                  <a:srgbClr val="002060"/>
                </a:solidFill>
              </a:rPr>
              <a:t>предмета </a:t>
            </a:r>
            <a:endParaRPr lang="sr-Cyrl-RS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9854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57256"/>
            <a:ext cx="9144000" cy="6000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 smtClean="0">
              <a:ln>
                <a:noFill/>
              </a:ln>
              <a:solidFill>
                <a:srgbClr val="BF177B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Усмерава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пажњу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говор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развија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осетљивост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говор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различите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висине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јачине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трајања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Слуша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Успоставља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прве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везе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између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људског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гласа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објекта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којег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интересује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одрасли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Истражује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својства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објекта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гради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представе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основа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будућег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значења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речи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lvl="1" fontAlgn="base">
              <a:spcBef>
                <a:spcPct val="0"/>
              </a:spcBef>
              <a:spcAft>
                <a:spcPts val="1000"/>
              </a:spcAft>
              <a:buFont typeface="Symbol" pitchFamily="18" charset="2"/>
              <a:buChar char="·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Arial" pitchFamily="34" charset="0"/>
              </a:rPr>
              <a:t>Успоставља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Arial" pitchFamily="34" charset="0"/>
              </a:rPr>
              <a:t>бољу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Arial" pitchFamily="34" charset="0"/>
              </a:rPr>
              <a:t>контролу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Arial" pitchFamily="34" charset="0"/>
              </a:rPr>
              <a:t>над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Arial" pitchFamily="34" charset="0"/>
              </a:rPr>
              <a:t>својим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Arial" pitchFamily="34" charset="0"/>
              </a:rPr>
              <a:t>гласом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и </a:t>
            </a:r>
            <a:r>
              <a:rPr lang="en-US" sz="2000" dirty="0" err="1" smtClean="0">
                <a:latin typeface="Times New Roman" pitchFamily="18" charset="0"/>
                <a:cs typeface="Arial" pitchFamily="34" charset="0"/>
              </a:rPr>
              <a:t>поиграва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Arial" pitchFamily="34" charset="0"/>
              </a:rPr>
              <a:t>се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Arial" pitchFamily="34" charset="0"/>
              </a:rPr>
              <a:t>њиме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Arial" pitchFamily="34" charset="0"/>
              </a:rPr>
              <a:t>од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2. </a:t>
            </a:r>
            <a:r>
              <a:rPr lang="en-US" sz="2000" dirty="0" err="1" smtClean="0">
                <a:latin typeface="Times New Roman" pitchFamily="18" charset="0"/>
                <a:cs typeface="Arial" pitchFamily="34" charset="0"/>
              </a:rPr>
              <a:t>месеца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)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Плач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крик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користи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основна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средства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изражавања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Изговара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све већи број гласова,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чак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 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којих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нема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sr-Latn-RS" sz="20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матерњем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језику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Чујно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смеје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око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4.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месеца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Гуче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мрмља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у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sr-Latn-RS" sz="20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присуству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особе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која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обраћа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lang="en-US" sz="2000" dirty="0" smtClean="0"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Почиње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удваја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слогове</a:t>
            </a:r>
            <a:r>
              <a:rPr lang="en-U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sr-Cyrl-RS" sz="2000" dirty="0" smtClean="0">
                <a:latin typeface="Times New Roman" pitchFamily="18" charset="0"/>
                <a:cs typeface="Arial" pitchFamily="34" charset="0"/>
              </a:rPr>
              <a:t>и 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брбља</a:t>
            </a:r>
            <a:r>
              <a:rPr kumimoji="0" lang="sr-Cyrl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6.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месеца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13285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3600" b="1" u="sng" dirty="0" smtClean="0">
                <a:solidFill>
                  <a:srgbClr val="BF177B"/>
                </a:solidFill>
                <a:latin typeface="Comic Sans MS" pitchFamily="66" charset="0"/>
                <a:cs typeface="Arial" pitchFamily="34" charset="0"/>
              </a:rPr>
              <a:t>РАЗВОЈ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3600" b="1" u="sng" dirty="0" smtClean="0">
                <a:solidFill>
                  <a:srgbClr val="BF177B"/>
                </a:solidFill>
                <a:latin typeface="Comic Sans MS" pitchFamily="66" charset="0"/>
                <a:cs typeface="Arial" pitchFamily="34" charset="0"/>
              </a:rPr>
              <a:t>ВЕРБАЛНЕ КОМУНИКАЦИЈЕ</a:t>
            </a:r>
          </a:p>
        </p:txBody>
      </p:sp>
      <p:pic>
        <p:nvPicPr>
          <p:cNvPr id="5" name="Picture 4" descr="baby-girl-white-clothes-lying-crib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357950" y="3929066"/>
            <a:ext cx="2786082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b="1" i="0" u="sng" strike="noStrike" cap="none" normalizeH="0" baseline="0" dirty="0" smtClean="0">
              <a:ln>
                <a:noFill/>
              </a:ln>
              <a:solidFill>
                <a:srgbClr val="BF177B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lang="en-US" sz="28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Оријентисано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комуникацију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лицем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-у-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лице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Истовремено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или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наизменично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користи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различита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средства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невербалне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комуникације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осмех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мајке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одговара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осмехом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глас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мајке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покреће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руке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вокализује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lang="en-US" sz="2800" dirty="0" smtClean="0"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Прати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гест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показивања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en-US" sz="28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одраслог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 а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затим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en-US" sz="28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фокусира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показани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en-US" sz="28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објекат</a:t>
            </a:r>
            <a:r>
              <a:rPr lang="en-US" sz="2800" dirty="0" smtClean="0"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23"/>
            <a:ext cx="9144000" cy="1451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4000" b="1" u="sng" dirty="0" smtClean="0">
                <a:solidFill>
                  <a:srgbClr val="BF177B"/>
                </a:solidFill>
                <a:latin typeface="Comic Sans MS" pitchFamily="66" charset="0"/>
                <a:cs typeface="Arial" pitchFamily="34" charset="0"/>
              </a:rPr>
              <a:t>РАЗВОЈ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4000" b="1" u="sng" dirty="0" smtClean="0">
                <a:solidFill>
                  <a:srgbClr val="BF177B"/>
                </a:solidFill>
                <a:latin typeface="Comic Sans MS" pitchFamily="66" charset="0"/>
                <a:cs typeface="Arial" pitchFamily="34" charset="0"/>
              </a:rPr>
              <a:t>НЕВЕРБАЛНЕ КОМУНИКАЦИЈЕ</a:t>
            </a:r>
          </a:p>
        </p:txBody>
      </p:sp>
      <p:pic>
        <p:nvPicPr>
          <p:cNvPr id="5" name="Picture 4" descr="woman-with-baby-boy-practice-yog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3466430"/>
            <a:ext cx="4357718" cy="332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r-Cyrl-RS" sz="3200" b="1" u="sng" dirty="0" smtClean="0">
                <a:solidFill>
                  <a:srgbClr val="BF177B"/>
                </a:solidFill>
                <a:latin typeface="Comic Sans MS" pitchFamily="66" charset="0"/>
              </a:rPr>
              <a:t>Улога одраслог у језичким активностима</a:t>
            </a:r>
            <a:endParaRPr lang="sr-Cyrl-RS" sz="3200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93950"/>
            <a:ext cx="3714744" cy="44640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l"/>
            <a:endParaRPr lang="sr-Cyrl-RS" sz="96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sr-Cyrl-RS" sz="9600" dirty="0" smtClean="0">
                <a:solidFill>
                  <a:schemeClr val="tx1"/>
                </a:solidFill>
              </a:rPr>
              <a:t>Ако учинимо све да разумемо потребе детета</a:t>
            </a:r>
            <a:endParaRPr lang="sr-Latn-RS" sz="9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sr-Cyrl-RS" sz="9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sr-Cyrl-RS" sz="9600" dirty="0" smtClean="0">
                <a:solidFill>
                  <a:schemeClr val="tx1"/>
                </a:solidFill>
              </a:rPr>
              <a:t>Ако на поруке без речи детета одговарамо адекватно и правовремено</a:t>
            </a:r>
            <a:endParaRPr lang="sr-Latn-RS" sz="9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sr-Cyrl-RS" sz="9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sr-Cyrl-RS" sz="9600" dirty="0" smtClean="0">
                <a:solidFill>
                  <a:schemeClr val="tx1"/>
                </a:solidFill>
              </a:rPr>
              <a:t>Да разговарамо са дететом помоћу радњи  </a:t>
            </a:r>
          </a:p>
          <a:p>
            <a:endParaRPr lang="sr-Cyrl-RS" sz="9800" dirty="0"/>
          </a:p>
        </p:txBody>
      </p:sp>
      <p:sp>
        <p:nvSpPr>
          <p:cNvPr id="4" name="Rectangle 3"/>
          <p:cNvSpPr/>
          <p:nvPr/>
        </p:nvSpPr>
        <p:spPr>
          <a:xfrm>
            <a:off x="0" y="1212723"/>
            <a:ext cx="91440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Основни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начин да се подстакне развој говора у овом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     узрасту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је ако успоставимо добар не-говорни контакт са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дететом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7" name="Picture 6" descr="close-up-happy-good-looking-mother-playing-with-her-newborn-son-kissing-gently-biting-his-little-hands-happy-motherhood-concep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000496" y="2661019"/>
            <a:ext cx="4857752" cy="4125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605722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ng-dad-playing-talking-his-adorable-so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357686" y="1071546"/>
            <a:ext cx="4786314" cy="5786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rgbClr val="BF177B"/>
                </a:solidFill>
              </a:rPr>
              <a:t>Одржавање контакта са дететом и помоћу говора је неопходно:</a:t>
            </a:r>
            <a:r>
              <a:rPr lang="en-US" b="1" dirty="0" smtClean="0">
                <a:solidFill>
                  <a:srgbClr val="BF177B"/>
                </a:solidFill>
              </a:rPr>
              <a:t/>
            </a:r>
            <a:br>
              <a:rPr lang="en-US" b="1" dirty="0" smtClean="0">
                <a:solidFill>
                  <a:srgbClr val="BF177B"/>
                </a:solidFill>
              </a:rPr>
            </a:br>
            <a:endParaRPr lang="sr-Cyrl-RS" b="1" dirty="0">
              <a:solidFill>
                <a:srgbClr val="BF17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1357298"/>
            <a:ext cx="4929222" cy="5500702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sr-Cyrl-RS" sz="3000" dirty="0" smtClean="0"/>
              <a:t>Зато што дете обраћа пажњу на људски глас</a:t>
            </a:r>
          </a:p>
          <a:p>
            <a:r>
              <a:rPr lang="sr-Cyrl-RS" sz="3000" dirty="0" smtClean="0"/>
              <a:t>Јер људски говор изазива радост код детета</a:t>
            </a:r>
          </a:p>
          <a:p>
            <a:r>
              <a:rPr lang="sr-Cyrl-RS" sz="3000" dirty="0" smtClean="0"/>
              <a:t>Зато што је говор који је упућен детету снажан подстрекач дететове активности</a:t>
            </a:r>
          </a:p>
          <a:p>
            <a:r>
              <a:rPr lang="sr-Cyrl-RS" sz="3000" dirty="0" smtClean="0"/>
              <a:t>Зато што дете у овом добу разуме емоционални тон говора</a:t>
            </a:r>
          </a:p>
          <a:p>
            <a:r>
              <a:rPr lang="sr-Cyrl-RS" sz="3000" dirty="0" smtClean="0"/>
              <a:t>Јер дете учи да на говор реагује својим говором</a:t>
            </a:r>
          </a:p>
          <a:p>
            <a:endParaRPr lang="sr-Cyrl-RS" dirty="0" smtClean="0"/>
          </a:p>
          <a:p>
            <a:endParaRPr lang="sr-Cyrl-RS" dirty="0"/>
          </a:p>
        </p:txBody>
      </p:sp>
    </p:spTree>
    <p:extLst>
      <p:ext uri="{BB962C8B-B14F-4D97-AF65-F5344CB8AC3E}">
        <p14:creationId xmlns="" xmlns:p14="http://schemas.microsoft.com/office/powerpoint/2010/main" val="21422933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685498" cy="187562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Новорођенче се не купа док се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засуши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пупчана рана и не отпадне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пупчани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патрљак, већ се само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запиру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генитални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</a:t>
            </a:r>
            <a:r>
              <a:rPr lang="sr-Latn-R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 </a:t>
            </a:r>
            <a:endParaRPr lang="sr-Latn-R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преповијања</a:t>
            </a:r>
            <a:r>
              <a:rPr lang="sr-Latn-R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sr-Cyrl-R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7821488"/>
            <a:ext cx="14243323" cy="989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5720" y="3071810"/>
            <a:ext cx="3786214" cy="3643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Након </a:t>
            </a:r>
            <a:r>
              <a:rPr lang="ru-RU" sz="2800" dirty="0"/>
              <a:t>што отпадне пупчани патрљак дете треба купати свакодневно, изјутра или увече пре задњег оброка, односно пре спавања!</a:t>
            </a:r>
            <a:endParaRPr lang="sr-Cyrl-R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214290"/>
            <a:ext cx="9144000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BF177B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4400" b="1" u="sng" dirty="0" smtClean="0">
                <a:solidFill>
                  <a:srgbClr val="BF177B"/>
                </a:solidFill>
              </a:rPr>
              <a:t>Купање</a:t>
            </a:r>
            <a:endParaRPr lang="sr-Cyrl-RS" sz="4400" b="1" u="sng" dirty="0">
              <a:solidFill>
                <a:srgbClr val="BF177B"/>
              </a:solidFill>
            </a:endParaRPr>
          </a:p>
        </p:txBody>
      </p:sp>
      <p:pic>
        <p:nvPicPr>
          <p:cNvPr id="8" name="Picture 7" descr="sweet-baby-girl-bathroom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27260" y="2214554"/>
            <a:ext cx="4902458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85376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2880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sz="2800" dirty="0" smtClean="0"/>
              <a:t/>
            </a:r>
            <a:br>
              <a:rPr lang="sr-Latn-RS" sz="2800" dirty="0" smtClean="0"/>
            </a:br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И</a:t>
            </a:r>
            <a:r>
              <a:rPr lang="sr-Latn-RS" b="1" u="sng" dirty="0" smtClean="0">
                <a:solidFill>
                  <a:srgbClr val="BF177B"/>
                </a:solidFill>
                <a:latin typeface="Comic Sans MS" pitchFamily="66" charset="0"/>
              </a:rPr>
              <a:t> </a:t>
            </a:r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г</a:t>
            </a:r>
            <a:r>
              <a:rPr lang="sr-Latn-RS" b="1" u="sng" dirty="0" smtClean="0">
                <a:solidFill>
                  <a:srgbClr val="BF177B"/>
                </a:solidFill>
                <a:latin typeface="Comic Sans MS" pitchFamily="66" charset="0"/>
              </a:rPr>
              <a:t> </a:t>
            </a:r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р</a:t>
            </a:r>
            <a:r>
              <a:rPr lang="sr-Latn-RS" b="1" u="sng" dirty="0" smtClean="0">
                <a:solidFill>
                  <a:srgbClr val="BF177B"/>
                </a:solidFill>
                <a:latin typeface="Comic Sans MS" pitchFamily="66" charset="0"/>
              </a:rPr>
              <a:t> </a:t>
            </a:r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а</a:t>
            </a:r>
            <a:r>
              <a:rPr lang="sr-Latn-RS" sz="2800" b="1" u="sng" dirty="0" smtClean="0">
                <a:solidFill>
                  <a:srgbClr val="BF177B"/>
                </a:solidFill>
                <a:latin typeface="Comic Sans MS" pitchFamily="66" charset="0"/>
              </a:rPr>
              <a:t/>
            </a:r>
            <a:br>
              <a:rPr lang="sr-Latn-RS" sz="2800" b="1" u="sng" dirty="0" smtClean="0">
                <a:solidFill>
                  <a:srgbClr val="BF177B"/>
                </a:solidFill>
                <a:latin typeface="Comic Sans MS" pitchFamily="66" charset="0"/>
              </a:rPr>
            </a:br>
            <a:r>
              <a:rPr lang="sr-Latn-RS" sz="2800" b="1" u="sng" dirty="0" smtClean="0">
                <a:solidFill>
                  <a:srgbClr val="BF177B"/>
                </a:solidFill>
                <a:latin typeface="Comic Sans MS" pitchFamily="66" charset="0"/>
              </a:rPr>
              <a:t/>
            </a:r>
            <a:br>
              <a:rPr lang="sr-Latn-RS" sz="2800" b="1" u="sng" dirty="0" smtClean="0">
                <a:solidFill>
                  <a:srgbClr val="BF177B"/>
                </a:solidFill>
                <a:latin typeface="Comic Sans MS" pitchFamily="66" charset="0"/>
              </a:rPr>
            </a:br>
            <a:r>
              <a:rPr lang="ru-RU" sz="2800" dirty="0" smtClean="0"/>
              <a:t>У </a:t>
            </a:r>
            <a:r>
              <a:rPr lang="ru-RU" sz="2800" dirty="0"/>
              <a:t>овом узрасту развија се само функционална </a:t>
            </a:r>
            <a:r>
              <a:rPr lang="ru-RU" sz="2800" dirty="0" smtClean="0"/>
              <a:t>игра</a:t>
            </a:r>
            <a:r>
              <a:rPr lang="sr-Latn-RS" sz="2800" dirty="0" smtClean="0"/>
              <a:t>.</a:t>
            </a:r>
            <a:endParaRPr lang="sr-Cyrl-R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4942" y="1928802"/>
            <a:ext cx="3929058" cy="49291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sr-Cyrl-RS" sz="2800" dirty="0" smtClean="0">
                <a:solidFill>
                  <a:schemeClr val="tx1"/>
                </a:solidFill>
              </a:rPr>
              <a:t>Састоји се од вишеструког понављања радњи које ангажују понашања која се управо развијају (игра звечком, гласовне игре,...)</a:t>
            </a:r>
          </a:p>
        </p:txBody>
      </p:sp>
      <p:pic>
        <p:nvPicPr>
          <p:cNvPr id="5" name="Picture 4" descr="baby-boy-playing-with-toy-cars-white-backgroun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2192326"/>
            <a:ext cx="4643470" cy="4498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2812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4000" cy="5429264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RS" dirty="0" smtClean="0">
                <a:solidFill>
                  <a:schemeClr val="tx1"/>
                </a:solidFill>
              </a:rPr>
              <a:t>да обезбеди све неопходне услове за игру детета (безбедан простор, занимљиве играчке прилагођене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sr-Cyrl-RS" dirty="0" smtClean="0">
                <a:solidFill>
                  <a:schemeClr val="tx1"/>
                </a:solidFill>
              </a:rPr>
              <a:t>узрасту детета,...)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RS" dirty="0" smtClean="0">
                <a:solidFill>
                  <a:schemeClr val="tx1"/>
                </a:solidFill>
              </a:rPr>
              <a:t>Да учествује у игри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sr-Cyrl-RS" dirty="0" smtClean="0">
                <a:solidFill>
                  <a:schemeClr val="tx1"/>
                </a:solidFill>
              </a:rPr>
              <a:t>детета кроз разговор</a:t>
            </a:r>
          </a:p>
          <a:p>
            <a:pPr marL="457200" indent="-457200" algn="l"/>
            <a:r>
              <a:rPr lang="sr-Cyrl-RS" dirty="0" smtClean="0">
                <a:solidFill>
                  <a:schemeClr val="tx1"/>
                </a:solidFill>
              </a:rPr>
              <a:t>     са њим, телесним </a:t>
            </a:r>
          </a:p>
          <a:p>
            <a:pPr marL="457200" indent="-457200" algn="l"/>
            <a:r>
              <a:rPr lang="sr-Cyrl-RS" dirty="0" smtClean="0">
                <a:solidFill>
                  <a:schemeClr val="tx1"/>
                </a:solidFill>
              </a:rPr>
              <a:t>    додирима, примером</a:t>
            </a:r>
            <a:endParaRPr lang="sr-Cyrl-R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21444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Улога одраслог у игри</a:t>
            </a:r>
            <a:endParaRPr lang="sr-Cyrl-RS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pic>
        <p:nvPicPr>
          <p:cNvPr id="6" name="Picture 5" descr="father-with-his-baby-girl-hand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429124" y="2597504"/>
            <a:ext cx="4714908" cy="404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1120767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wning-newborn-holding-toy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866" y="142852"/>
            <a:ext cx="9100268" cy="6500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414" y="285728"/>
            <a:ext cx="3357586" cy="385767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BF177B"/>
                </a:solidFill>
                <a:latin typeface="Comic Sans MS" pitchFamily="66" charset="0"/>
              </a:rPr>
              <a:t>                       </a:t>
            </a:r>
            <a:r>
              <a:rPr lang="sr-Cyrl-RS" b="1" dirty="0" smtClean="0">
                <a:solidFill>
                  <a:srgbClr val="BF177B"/>
                </a:solidFill>
                <a:latin typeface="Comic Sans MS" pitchFamily="66" charset="0"/>
              </a:rPr>
              <a:t>ХВАЛА</a:t>
            </a:r>
            <a:r>
              <a:rPr lang="en-US" b="1" dirty="0" smtClean="0">
                <a:solidFill>
                  <a:srgbClr val="BF177B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BF177B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BF177B"/>
                </a:solidFill>
                <a:latin typeface="Comic Sans MS" pitchFamily="66" charset="0"/>
              </a:rPr>
              <a:t>                       </a:t>
            </a:r>
            <a:r>
              <a:rPr lang="sr-Cyrl-RS" b="1" dirty="0" smtClean="0">
                <a:solidFill>
                  <a:srgbClr val="BF177B"/>
                </a:solidFill>
                <a:latin typeface="Comic Sans MS" pitchFamily="66" charset="0"/>
              </a:rPr>
              <a:t>НА </a:t>
            </a:r>
            <a:r>
              <a:rPr lang="en-US" b="1" dirty="0" smtClean="0">
                <a:solidFill>
                  <a:srgbClr val="BF177B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BF177B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BF177B"/>
                </a:solidFill>
                <a:latin typeface="Comic Sans MS" pitchFamily="66" charset="0"/>
              </a:rPr>
              <a:t>                        </a:t>
            </a:r>
            <a:r>
              <a:rPr lang="sr-Cyrl-RS" b="1" dirty="0" smtClean="0">
                <a:solidFill>
                  <a:srgbClr val="BF177B"/>
                </a:solidFill>
                <a:latin typeface="Comic Sans MS" pitchFamily="66" charset="0"/>
              </a:rPr>
              <a:t>ПАЖЊИ!!!!</a:t>
            </a:r>
            <a:endParaRPr lang="sr-Cyrl-RS" b="1" dirty="0">
              <a:solidFill>
                <a:srgbClr val="BF177B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662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dija\Desktop\Vaspitanje i nega dece\moja internet baza\baby-in-bath-tu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" y="20157"/>
            <a:ext cx="2738860" cy="2760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642918"/>
            <a:ext cx="5686436" cy="12144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r-Cyrl-RS" sz="4000" b="1" u="sng" dirty="0" smtClean="0">
                <a:solidFill>
                  <a:srgbClr val="BF177B"/>
                </a:solidFill>
                <a:latin typeface="Comic Sans MS" pitchFamily="66" charset="0"/>
              </a:rPr>
              <a:t>Запирање одојчета</a:t>
            </a:r>
            <a:endParaRPr lang="sr-Cyrl-RS" sz="4000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928934"/>
            <a:ext cx="8072493" cy="3643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r-Cyrl-RS" sz="2800" dirty="0" smtClean="0"/>
              <a:t>Перу се само поједини делови тела</a:t>
            </a:r>
          </a:p>
          <a:p>
            <a:r>
              <a:rPr lang="sr-Cyrl-RS" sz="2800" dirty="0" smtClean="0"/>
              <a:t>Треба да се понавља више пута у току дана</a:t>
            </a:r>
          </a:p>
          <a:p>
            <a:r>
              <a:rPr lang="sr-Cyrl-RS" sz="2800" dirty="0" smtClean="0"/>
              <a:t>Треба да ствара пријатност детету што се постиже емоционалном везом и нежним додиром неговатеља</a:t>
            </a:r>
          </a:p>
          <a:p>
            <a:r>
              <a:rPr lang="sr-Cyrl-RS" sz="2800" dirty="0" smtClean="0"/>
              <a:t>Служи за превенцију оједа код детета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507553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sr-Cyrl-RS" b="1" u="sng" dirty="0" smtClean="0">
                <a:solidFill>
                  <a:srgbClr val="BF177B"/>
                </a:solidFill>
              </a:rPr>
              <a:t>Оједи код деце</a:t>
            </a:r>
            <a:endParaRPr lang="sr-Cyrl-RS" b="1" u="sng" dirty="0">
              <a:solidFill>
                <a:srgbClr val="BF17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15370" cy="52492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r-Cyrl-RS" sz="2800" dirty="0" smtClean="0"/>
              <a:t>Црвенило на месту оједа, а касније се могу</a:t>
            </a:r>
            <a:r>
              <a:rPr lang="sr-Latn-RS" sz="2800" dirty="0" smtClean="0"/>
              <a:t> </a:t>
            </a:r>
            <a:r>
              <a:rPr lang="sr-Cyrl-RS" sz="2800" dirty="0" smtClean="0"/>
              <a:t>појавити мале ранице на кожи</a:t>
            </a:r>
          </a:p>
          <a:p>
            <a:pPr>
              <a:buNone/>
            </a:pPr>
            <a:endParaRPr lang="sr-Cyrl-RS" sz="2800" dirty="0" smtClean="0"/>
          </a:p>
          <a:p>
            <a:r>
              <a:rPr lang="sr-Cyrl-RS" sz="2800" dirty="0" smtClean="0"/>
              <a:t>Кожа оштећена оједом у</a:t>
            </a:r>
            <a:endParaRPr lang="sr-Latn-RS" sz="2800" dirty="0" smtClean="0"/>
          </a:p>
          <a:p>
            <a:pPr>
              <a:buNone/>
            </a:pPr>
            <a:r>
              <a:rPr lang="sr-Latn-RS" sz="2800" dirty="0" smtClean="0"/>
              <a:t>   </a:t>
            </a:r>
            <a:r>
              <a:rPr lang="sr-Cyrl-RS" sz="2800" dirty="0" smtClean="0"/>
              <a:t> контакту са урином или</a:t>
            </a:r>
          </a:p>
          <a:p>
            <a:pPr>
              <a:buNone/>
            </a:pPr>
            <a:r>
              <a:rPr lang="sr-Cyrl-RS" sz="2800" dirty="0" smtClean="0"/>
              <a:t>    пеленом боли и пече</a:t>
            </a:r>
            <a:r>
              <a:rPr lang="sr-Latn-RS" sz="2800" dirty="0" smtClean="0"/>
              <a:t>,</a:t>
            </a:r>
            <a:r>
              <a:rPr lang="sr-Cyrl-RS" sz="2800" dirty="0" smtClean="0"/>
              <a:t> те</a:t>
            </a:r>
          </a:p>
          <a:p>
            <a:pPr>
              <a:buNone/>
            </a:pPr>
            <a:r>
              <a:rPr lang="sr-Cyrl-RS" sz="2800" dirty="0" smtClean="0"/>
              <a:t>    је одојче нервозно и плаче.</a:t>
            </a:r>
          </a:p>
          <a:p>
            <a:endParaRPr lang="sr-Cyrl-RS" dirty="0" smtClean="0"/>
          </a:p>
          <a:p>
            <a:endParaRPr lang="sr-Cyrl-RS" dirty="0"/>
          </a:p>
        </p:txBody>
      </p:sp>
      <p:pic>
        <p:nvPicPr>
          <p:cNvPr id="6" name="Picture 5" descr="portrait-crying-newborn-baby-emotions-discontent-colic-bottle-feeding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43504" y="2428868"/>
            <a:ext cx="3429024" cy="4286280"/>
          </a:xfrm>
          <a:prstGeom prst="round2Same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04874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by-elementson-pin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33462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551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sr-Latn-RS" sz="6700" b="1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r-Latn-RS" sz="6700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sr-Latn-RS" sz="6700" b="1" u="sng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r-Latn-RS" sz="6700" b="1" u="sng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Одећа</a:t>
            </a:r>
            <a:r>
              <a:rPr lang="sr-Latn-RS" sz="6700" b="1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r-Latn-RS" sz="6700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sr-Latn-RS" b="1" u="sng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r-Latn-RS" b="1" u="sng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r-Latn-RS" b="1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r-Latn-RS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sr-Cyrl-RS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7686" y="857232"/>
            <a:ext cx="4786314" cy="6000768"/>
          </a:xfrm>
          <a:noFill/>
          <a:ln>
            <a:noFill/>
          </a:ln>
        </p:spPr>
        <p:txBody>
          <a:bodyPr>
            <a:normAutofit fontScale="47500" lnSpcReduction="20000"/>
          </a:bodyPr>
          <a:lstStyle/>
          <a:p>
            <a:pPr algn="l"/>
            <a:endParaRPr lang="sr-Latn-RS" sz="5900" dirty="0" smtClean="0">
              <a:solidFill>
                <a:srgbClr val="002060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5900" dirty="0" smtClean="0">
                <a:solidFill>
                  <a:schemeClr val="tx1"/>
                </a:solidFill>
              </a:rPr>
              <a:t>Мора бити удобна и једноставна</a:t>
            </a:r>
            <a:endParaRPr lang="sr-Latn-RS" sz="59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sr-Cyrl-RS" sz="59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5900" dirty="0" smtClean="0">
                <a:solidFill>
                  <a:schemeClr val="tx1"/>
                </a:solidFill>
              </a:rPr>
              <a:t>Не сме да спутава покрете детета</a:t>
            </a:r>
            <a:endParaRPr lang="sr-Latn-RS" sz="59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sr-Cyrl-RS" sz="59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5900" dirty="0" smtClean="0">
                <a:solidFill>
                  <a:schemeClr val="tx1"/>
                </a:solidFill>
              </a:rPr>
              <a:t>Мора бити усклађена са временским приликама</a:t>
            </a:r>
            <a:endParaRPr lang="sr-Latn-RS" sz="59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sr-Cyrl-RS" sz="59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sr-Cyrl-RS" sz="5900" dirty="0" smtClean="0">
                <a:solidFill>
                  <a:schemeClr val="tx1"/>
                </a:solidFill>
              </a:rPr>
              <a:t>Треба да штити кожу детета од спољашњих утицаја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sr-Cyrl-RS" dirty="0"/>
          </a:p>
        </p:txBody>
      </p:sp>
    </p:spTree>
    <p:extLst>
      <p:ext uri="{BB962C8B-B14F-4D97-AF65-F5344CB8AC3E}">
        <p14:creationId xmlns="" xmlns:p14="http://schemas.microsoft.com/office/powerpoint/2010/main" val="21172168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x-month-old-baby-receiving-a-back-massage-from-a-female-masseu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2857496"/>
            <a:ext cx="4786314" cy="381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47002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BF177B"/>
                </a:solidFill>
                <a:latin typeface="Comic Sans MS" pitchFamily="66" charset="0"/>
              </a:rPr>
              <a:t>Спречавање малформација коштаног и мишићног система</a:t>
            </a:r>
            <a:endParaRPr lang="sr-Cyrl-RS" sz="4000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358246" cy="10001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tx1"/>
                </a:solidFill>
              </a:rPr>
              <a:t>Широким преповијањем се отклања евентуално урођено ишчашење кука</a:t>
            </a:r>
          </a:p>
          <a:p>
            <a:endParaRPr lang="sr-Latn-RS" dirty="0" smtClean="0"/>
          </a:p>
          <a:p>
            <a:endParaRPr lang="sr-Cyrl-RS" dirty="0"/>
          </a:p>
        </p:txBody>
      </p:sp>
      <p:sp>
        <p:nvSpPr>
          <p:cNvPr id="7" name="Rectangle 6"/>
          <p:cNvSpPr/>
          <p:nvPr/>
        </p:nvSpPr>
        <p:spPr>
          <a:xfrm>
            <a:off x="4786314" y="2786058"/>
            <a:ext cx="4071966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RS" sz="2800" dirty="0" smtClean="0"/>
              <a:t>Одговарајућим вежбама </a:t>
            </a:r>
            <a:endParaRPr lang="sr-Latn-RS" sz="2800" dirty="0" smtClean="0"/>
          </a:p>
          <a:p>
            <a:pPr marL="457200" indent="-457200"/>
            <a:r>
              <a:rPr lang="sr-Latn-RS" sz="2800" dirty="0" smtClean="0"/>
              <a:t>      </a:t>
            </a:r>
            <a:r>
              <a:rPr lang="sr-Cyrl-RS" sz="2800" dirty="0" smtClean="0"/>
              <a:t>и масажом уклања се</a:t>
            </a:r>
            <a:r>
              <a:rPr lang="sr-Latn-RS" sz="2800" dirty="0" smtClean="0"/>
              <a:t> </a:t>
            </a:r>
            <a:r>
              <a:rPr lang="sr-Cyrl-RS" sz="2800" dirty="0" smtClean="0"/>
              <a:t>хипертонус</a:t>
            </a:r>
            <a:r>
              <a:rPr lang="sr-Latn-RS" sz="2800" dirty="0" smtClean="0"/>
              <a:t> </a:t>
            </a:r>
            <a:r>
              <a:rPr lang="sr-Cyrl-RS" sz="2800" dirty="0" smtClean="0"/>
              <a:t>или хипотонус мишића</a:t>
            </a:r>
          </a:p>
        </p:txBody>
      </p:sp>
    </p:spTree>
    <p:extLst>
      <p:ext uri="{BB962C8B-B14F-4D97-AF65-F5344CB8AC3E}">
        <p14:creationId xmlns="" xmlns:p14="http://schemas.microsoft.com/office/powerpoint/2010/main" val="39678602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097219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r-Cyrl-RS" sz="4000" b="1" u="sng" dirty="0" smtClean="0">
                <a:solidFill>
                  <a:srgbClr val="BF177B"/>
                </a:solidFill>
                <a:latin typeface="Comic Sans MS" pitchFamily="66" charset="0"/>
              </a:rPr>
              <a:t>Боравак на ваздуху</a:t>
            </a:r>
            <a:endParaRPr lang="sr-Cyrl-RS" sz="4000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143932" cy="528641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sr-Latn-RS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Отпочети већ са навршених </a:t>
            </a:r>
            <a:r>
              <a:rPr lang="sr-Latn-RS" sz="2800" dirty="0" smtClean="0">
                <a:solidFill>
                  <a:schemeClr val="tx1"/>
                </a:solidFill>
              </a:rPr>
              <a:t>15 </a:t>
            </a:r>
            <a:r>
              <a:rPr lang="ru-RU" sz="2800" dirty="0" smtClean="0">
                <a:solidFill>
                  <a:schemeClr val="tx1"/>
                </a:solidFill>
              </a:rPr>
              <a:t>дана, ако временске прилике то дозвољавају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Боравак на ваздуху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sr-Latn-RS" sz="2800" dirty="0" smtClean="0">
                <a:solidFill>
                  <a:schemeClr val="tx1"/>
                </a:solidFill>
              </a:rPr>
              <a:t>    </a:t>
            </a:r>
            <a:r>
              <a:rPr lang="ru-RU" sz="2800" dirty="0" smtClean="0">
                <a:solidFill>
                  <a:schemeClr val="tx1"/>
                </a:solidFill>
              </a:rPr>
              <a:t> на почетку треба да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sr-Latn-RS" sz="2800" dirty="0" smtClean="0">
                <a:solidFill>
                  <a:schemeClr val="tx1"/>
                </a:solidFill>
              </a:rPr>
              <a:t>    </a:t>
            </a:r>
            <a:r>
              <a:rPr lang="ru-RU" sz="2800" dirty="0" smtClean="0">
                <a:solidFill>
                  <a:schemeClr val="tx1"/>
                </a:solidFill>
              </a:rPr>
              <a:t> буде краћи, па 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sr-Latn-RS" sz="2800" dirty="0" smtClean="0">
                <a:solidFill>
                  <a:schemeClr val="tx1"/>
                </a:solidFill>
              </a:rPr>
              <a:t>     </a:t>
            </a:r>
            <a:r>
              <a:rPr lang="ru-RU" sz="2800" dirty="0" smtClean="0">
                <a:solidFill>
                  <a:schemeClr val="tx1"/>
                </a:solidFill>
              </a:rPr>
              <a:t>постепено да се </a:t>
            </a:r>
            <a:endParaRPr lang="sr-Latn-RS" sz="28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sr-Latn-RS" sz="2800" dirty="0" smtClean="0">
                <a:solidFill>
                  <a:schemeClr val="tx1"/>
                </a:solidFill>
              </a:rPr>
              <a:t>     </a:t>
            </a:r>
            <a:r>
              <a:rPr lang="ru-RU" sz="2800" dirty="0" smtClean="0">
                <a:solidFill>
                  <a:schemeClr val="tx1"/>
                </a:solidFill>
              </a:rPr>
              <a:t>продужава</a:t>
            </a:r>
            <a:r>
              <a:rPr lang="sr-Latn-RS" sz="2800" dirty="0" smtClean="0">
                <a:solidFill>
                  <a:schemeClr val="tx1"/>
                </a:solidFill>
              </a:rPr>
              <a:t>.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sr-Cyrl-RS" dirty="0"/>
          </a:p>
        </p:txBody>
      </p:sp>
      <p:pic>
        <p:nvPicPr>
          <p:cNvPr id="5" name="Picture 4" descr="cute-baby-sleeping-peacefully-knitted-blue-blanket-gras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00496" y="2909787"/>
            <a:ext cx="4954389" cy="366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10066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ppy-mother-with-baby-having-fun-togethe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968232"/>
            <a:ext cx="9144000" cy="58897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0001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sr-Cyrl-RS" b="1" u="sng" dirty="0" smtClean="0">
                <a:solidFill>
                  <a:srgbClr val="BF177B"/>
                </a:solidFill>
                <a:latin typeface="Comic Sans MS" pitchFamily="66" charset="0"/>
              </a:rPr>
              <a:t>Емоционални развој</a:t>
            </a:r>
            <a:endParaRPr lang="en-US" b="1" u="sng" dirty="0">
              <a:solidFill>
                <a:srgbClr val="BF177B"/>
              </a:solidFill>
              <a:latin typeface="Comic Sans MS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928670"/>
            <a:ext cx="885828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Испољава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узнемиреност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Испољава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приликом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осујећења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Испољава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радост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препозна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и/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објектом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ситуацијом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отприлике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недеље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Испољава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страхове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типичне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овај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узраст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1466</Words>
  <Application>Microsoft Office PowerPoint</Application>
  <PresentationFormat>On-screen Show (4:3)</PresentationFormat>
  <Paragraphs>246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Васпитање и нега деце </vt:lpstr>
      <vt:lpstr>НЕГА</vt:lpstr>
      <vt:lpstr>Након што отпадне пупчани патрљак дете треба купати свакодневно, изјутра или увече пре задњег оброка, односно пре спавања!</vt:lpstr>
      <vt:lpstr>Запирање одојчета</vt:lpstr>
      <vt:lpstr>Оједи код деце</vt:lpstr>
      <vt:lpstr>  Одећа   </vt:lpstr>
      <vt:lpstr>Спречавање малформација коштаног и мишићног система</vt:lpstr>
      <vt:lpstr>Боравак на ваздуху</vt:lpstr>
      <vt:lpstr>Емоционални развој</vt:lpstr>
      <vt:lpstr>Slide 10</vt:lpstr>
      <vt:lpstr>Социјални развој</vt:lpstr>
      <vt:lpstr> Улога одраслог у  социо-емоционалном односу  </vt:lpstr>
      <vt:lpstr>Развој моторике</vt:lpstr>
      <vt:lpstr>Улога одраслог у моторичким активностима деце</vt:lpstr>
      <vt:lpstr>    </vt:lpstr>
      <vt:lpstr>Сензорно-перцептивни развој</vt:lpstr>
      <vt:lpstr>Улога одраслог у  сензорно-перцептивним активностима</vt:lpstr>
      <vt:lpstr>Улога одраслог у  музичко-ритмичким активностима</vt:lpstr>
      <vt:lpstr>Дете овог доба брзо се  замара и да би музика била пријатан доживљај и подстицај, треба да је користимо повремено, онолико колико дете са интересовањем и радошћу прихвата!</vt:lpstr>
      <vt:lpstr>Способност мишљења</vt:lpstr>
      <vt:lpstr>Пажња</vt:lpstr>
      <vt:lpstr>Памћење</vt:lpstr>
      <vt:lpstr>Знање и разумевање</vt:lpstr>
      <vt:lpstr>• Опремање просторије разноврсним предметима који се у току дана више пута премештају или другачије распоређују • подстицање интелигенције игром скривања предмета надохват руке, али тако да део предмета остане видљив • подстицање интелигенције имитацијом (одрасли имитира дететове покрете, гласове,...) • подстицање детета на    активност</vt:lpstr>
      <vt:lpstr>Дете подстичемо на активност:</vt:lpstr>
      <vt:lpstr>Slide 26</vt:lpstr>
      <vt:lpstr>Slide 27</vt:lpstr>
      <vt:lpstr>Улога одраслог у језичким активностима</vt:lpstr>
      <vt:lpstr>Одржавање контакта са дететом и помоћу говора је неопходно: </vt:lpstr>
      <vt:lpstr> И г р а  У овом узрасту развија се само функционална игра.</vt:lpstr>
      <vt:lpstr>Улога одраслог у игри</vt:lpstr>
      <vt:lpstr>                       ХВАЛА                        НА                          ПАЖЊИ!!!!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Васпитање и нега деце узраста од 6 до 12 месеци</dc:title>
  <dc:creator>Lidija Salarevic</dc:creator>
  <cp:lastModifiedBy>Home</cp:lastModifiedBy>
  <cp:revision>159</cp:revision>
  <dcterms:created xsi:type="dcterms:W3CDTF">2016-11-27T22:07:05Z</dcterms:created>
  <dcterms:modified xsi:type="dcterms:W3CDTF">2022-01-23T17:03:14Z</dcterms:modified>
</cp:coreProperties>
</file>