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310" r:id="rId4"/>
    <p:sldId id="277" r:id="rId5"/>
    <p:sldId id="279" r:id="rId6"/>
    <p:sldId id="292" r:id="rId7"/>
    <p:sldId id="273" r:id="rId8"/>
    <p:sldId id="309" r:id="rId9"/>
    <p:sldId id="284" r:id="rId10"/>
    <p:sldId id="289" r:id="rId11"/>
    <p:sldId id="311" r:id="rId12"/>
    <p:sldId id="312" r:id="rId13"/>
    <p:sldId id="313" r:id="rId14"/>
    <p:sldId id="295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EFF4FF"/>
    <a:srgbClr val="CCFFFF"/>
    <a:srgbClr val="2717F9"/>
    <a:srgbClr val="FF3399"/>
    <a:srgbClr val="FFCCFF"/>
    <a:srgbClr val="FFFF99"/>
    <a:srgbClr val="FFFFCC"/>
    <a:srgbClr val="FF0066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87" autoAdjust="0"/>
    <p:restoredTop sz="91373" autoAdjust="0"/>
  </p:normalViewPr>
  <p:slideViewPr>
    <p:cSldViewPr>
      <p:cViewPr>
        <p:scale>
          <a:sx n="66" d="100"/>
          <a:sy n="66" d="100"/>
        </p:scale>
        <p:origin x="-150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AC195-BA65-48C1-85CB-2819322825A8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Cyrl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ABE50-B0D5-4BB9-B1E3-6B9A5A3B338A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124220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ABE50-B0D5-4BB9-B1E3-6B9A5A3B338A}" type="slidenum">
              <a:rPr lang="sr-Cyrl-RS" smtClean="0"/>
              <a:pPr/>
              <a:t>6</a:t>
            </a:fld>
            <a:endParaRPr lang="sr-Cyrl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426710304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339266850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364652766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91856661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44683788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106916027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266990369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4280486474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272601462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45334611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Cyrl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303106338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BBA8C-A76D-407A-9D80-28EC53341AC9}" type="datetimeFigureOut">
              <a:rPr lang="sr-Cyrl-RS" smtClean="0"/>
              <a:pPr/>
              <a:t>24.1.2022.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1A875-2A88-4806-A59F-A9D41A163912}" type="slidenum">
              <a:rPr lang="sr-Cyrl-RS" smtClean="0"/>
              <a:pPr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xmlns="" val="217480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ik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rl-with-big-sunglasses-candy-her-hands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-1" y="1285861"/>
            <a:ext cx="9144001" cy="55721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2873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b="1" i="1" dirty="0" smtClean="0">
                <a:solidFill>
                  <a:srgbClr val="CC0099"/>
                </a:solidFill>
                <a:latin typeface="Comic Sans MS" pitchFamily="66" charset="0"/>
              </a:rPr>
              <a:t/>
            </a:r>
            <a:br>
              <a:rPr lang="sr-Latn-RS" b="1" i="1" dirty="0" smtClean="0">
                <a:solidFill>
                  <a:srgbClr val="CC0099"/>
                </a:solidFill>
                <a:latin typeface="Comic Sans MS" pitchFamily="66" charset="0"/>
              </a:rPr>
            </a:br>
            <a:r>
              <a:rPr lang="sr-Cyrl-RS" b="1" i="1" dirty="0" smtClean="0">
                <a:solidFill>
                  <a:srgbClr val="CC0099"/>
                </a:solidFill>
                <a:latin typeface="Comic Sans MS" pitchFamily="66" charset="0"/>
              </a:rPr>
              <a:t>Васпитање и нега деце</a:t>
            </a:r>
            <a:br>
              <a:rPr lang="sr-Cyrl-RS" b="1" i="1" dirty="0" smtClean="0">
                <a:solidFill>
                  <a:srgbClr val="CC0099"/>
                </a:solidFill>
                <a:latin typeface="Comic Sans MS" pitchFamily="66" charset="0"/>
              </a:rPr>
            </a:br>
            <a:r>
              <a:rPr lang="sr-Cyrl-RS" b="1" i="1" dirty="0" smtClean="0">
                <a:solidFill>
                  <a:srgbClr val="CC0099"/>
                </a:solidFill>
                <a:latin typeface="Comic Sans MS" pitchFamily="66" charset="0"/>
              </a:rPr>
              <a:t>од</a:t>
            </a:r>
            <a:r>
              <a:rPr lang="en-US" b="1" i="1" dirty="0" smtClean="0">
                <a:solidFill>
                  <a:srgbClr val="CC0099"/>
                </a:solidFill>
                <a:latin typeface="Comic Sans MS" pitchFamily="66" charset="0"/>
              </a:rPr>
              <a:t> </a:t>
            </a:r>
            <a:r>
              <a:rPr lang="sr-Cyrl-RS" b="1" i="1" dirty="0" smtClean="0">
                <a:solidFill>
                  <a:srgbClr val="CC0099"/>
                </a:solidFill>
                <a:latin typeface="Comic Sans MS" pitchFamily="66" charset="0"/>
              </a:rPr>
              <a:t>1</a:t>
            </a:r>
            <a:r>
              <a:rPr lang="sr-Latn-RS" b="1" i="1" dirty="0" smtClean="0">
                <a:solidFill>
                  <a:srgbClr val="CC0099"/>
                </a:solidFill>
                <a:latin typeface="Comic Sans MS" pitchFamily="66" charset="0"/>
              </a:rPr>
              <a:t>8 </a:t>
            </a:r>
            <a:r>
              <a:rPr lang="sr-Cyrl-RS" b="1" i="1" dirty="0" smtClean="0">
                <a:solidFill>
                  <a:srgbClr val="CC0099"/>
                </a:solidFill>
                <a:latin typeface="Comic Sans MS" pitchFamily="66" charset="0"/>
              </a:rPr>
              <a:t>до</a:t>
            </a:r>
            <a:r>
              <a:rPr lang="en-US" b="1" i="1" dirty="0" smtClean="0">
                <a:solidFill>
                  <a:srgbClr val="CC0099"/>
                </a:solidFill>
                <a:latin typeface="Comic Sans MS" pitchFamily="66" charset="0"/>
              </a:rPr>
              <a:t> </a:t>
            </a:r>
            <a:r>
              <a:rPr lang="sr-Cyrl-RS" b="1" i="1" dirty="0" smtClean="0">
                <a:solidFill>
                  <a:srgbClr val="CC0099"/>
                </a:solidFill>
                <a:latin typeface="Comic Sans MS" pitchFamily="66" charset="0"/>
              </a:rPr>
              <a:t>24</a:t>
            </a:r>
            <a:r>
              <a:rPr lang="en-US" b="1" i="1" dirty="0" smtClean="0">
                <a:solidFill>
                  <a:srgbClr val="CC0099"/>
                </a:solidFill>
                <a:latin typeface="Comic Sans MS" pitchFamily="66" charset="0"/>
              </a:rPr>
              <a:t> </a:t>
            </a:r>
            <a:r>
              <a:rPr lang="sr-Cyrl-RS" b="1" i="1" dirty="0" smtClean="0">
                <a:solidFill>
                  <a:srgbClr val="CC0099"/>
                </a:solidFill>
                <a:latin typeface="Comic Sans MS" pitchFamily="66" charset="0"/>
              </a:rPr>
              <a:t>месеци</a:t>
            </a:r>
            <a:r>
              <a:rPr lang="sr-Cyrl-RS" sz="3200" i="1" dirty="0" smtClean="0"/>
              <a:t/>
            </a:r>
            <a:br>
              <a:rPr lang="sr-Cyrl-RS" sz="3200" i="1" dirty="0" smtClean="0"/>
            </a:br>
            <a:endParaRPr lang="sr-Cyrl-RS" sz="3200" i="1" dirty="0"/>
          </a:p>
        </p:txBody>
      </p:sp>
    </p:spTree>
    <p:extLst>
      <p:ext uri="{BB962C8B-B14F-4D97-AF65-F5344CB8AC3E}">
        <p14:creationId xmlns:p14="http://schemas.microsoft.com/office/powerpoint/2010/main" xmlns="" val="159416657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ute-toddler-with-stethoscope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4429124" y="1376785"/>
            <a:ext cx="4643470" cy="54812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0"/>
            <a:ext cx="9143999" cy="121442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/>
            </a:r>
            <a:b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</a:br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ИГРА</a:t>
            </a:r>
            <a:b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</a:br>
            <a:endParaRPr lang="sr-Cyrl-RS" sz="3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1428736"/>
            <a:ext cx="7991748" cy="5143536"/>
          </a:xfrm>
        </p:spPr>
        <p:txBody>
          <a:bodyPr>
            <a:normAutofit fontScale="92500" lnSpcReduction="10000"/>
          </a:bodyPr>
          <a:lstStyle/>
          <a:p>
            <a:pPr marL="457200" indent="-457200" algn="l"/>
            <a:r>
              <a:rPr lang="sr-Cyrl-RS" sz="2800" dirty="0" smtClean="0">
                <a:solidFill>
                  <a:schemeClr val="tx1"/>
                </a:solidFill>
                <a:latin typeface="Comic Sans MS" pitchFamily="66" charset="0"/>
              </a:rPr>
              <a:t>У овом периоду уочљиве су следеће игре</a:t>
            </a:r>
            <a:r>
              <a:rPr lang="sr-Cyrl-RS" sz="2800" dirty="0" smtClean="0">
                <a:solidFill>
                  <a:schemeClr val="tx1"/>
                </a:solidFill>
                <a:latin typeface="Comic Sans MS" pitchFamily="66" charset="0"/>
              </a:rPr>
              <a:t>:</a:t>
            </a:r>
          </a:p>
          <a:p>
            <a:pPr marL="457200" indent="-457200" algn="l"/>
            <a:endParaRPr lang="sr-Cyrl-RS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sr-Cyrl-CS" sz="2800" dirty="0" smtClean="0">
                <a:solidFill>
                  <a:schemeClr val="tx1"/>
                </a:solidFill>
              </a:rPr>
              <a:t>Ф</a:t>
            </a:r>
            <a:r>
              <a:rPr lang="sr-Cyrl-RS" sz="2800" dirty="0" smtClean="0">
                <a:solidFill>
                  <a:schemeClr val="tx1"/>
                </a:solidFill>
              </a:rPr>
              <a:t>ункционалне игре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r-Cyrl-RS" sz="2800" dirty="0" smtClean="0">
                <a:solidFill>
                  <a:schemeClr val="tx1"/>
                </a:solidFill>
              </a:rPr>
              <a:t>Експерименталне </a:t>
            </a:r>
            <a:r>
              <a:rPr lang="sr-Cyrl-RS" sz="2800" dirty="0" smtClean="0">
                <a:solidFill>
                  <a:schemeClr val="tx1"/>
                </a:solidFill>
              </a:rPr>
              <a:t>игре предметима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r-Cyrl-CS" sz="2800" dirty="0" smtClean="0">
                <a:solidFill>
                  <a:schemeClr val="tx1"/>
                </a:solidFill>
              </a:rPr>
              <a:t>Симболичке</a:t>
            </a:r>
            <a:r>
              <a:rPr lang="sr-Latn-RS" sz="2800" dirty="0" smtClean="0">
                <a:solidFill>
                  <a:schemeClr val="tx1"/>
                </a:solidFill>
              </a:rPr>
              <a:t> </a:t>
            </a:r>
            <a:r>
              <a:rPr lang="sr-Cyrl-RS" sz="2800" dirty="0" smtClean="0">
                <a:solidFill>
                  <a:schemeClr val="tx1"/>
                </a:solidFill>
              </a:rPr>
              <a:t>имитативне игре</a:t>
            </a:r>
            <a:r>
              <a:rPr lang="sr-Cyrl-CS" sz="2800" dirty="0" smtClean="0">
                <a:solidFill>
                  <a:schemeClr val="tx1"/>
                </a:solidFill>
              </a:rPr>
              <a:t>,</a:t>
            </a:r>
          </a:p>
          <a:p>
            <a:pPr marL="457200" indent="-457200" algn="l"/>
            <a:r>
              <a:rPr lang="sr-Cyrl-CS" sz="2800" dirty="0" smtClean="0">
                <a:solidFill>
                  <a:schemeClr val="tx1"/>
                </a:solidFill>
              </a:rPr>
              <a:t>које су се појавиле у </a:t>
            </a:r>
            <a:r>
              <a:rPr lang="sr-Cyrl-CS" sz="2800" dirty="0" smtClean="0">
                <a:solidFill>
                  <a:schemeClr val="tx1"/>
                </a:solidFill>
              </a:rPr>
              <a:t>претходном</a:t>
            </a:r>
          </a:p>
          <a:p>
            <a:pPr marL="457200" indent="-457200" algn="l"/>
            <a:r>
              <a:rPr lang="sr-Cyrl-CS" sz="2800" dirty="0" smtClean="0">
                <a:solidFill>
                  <a:schemeClr val="tx1"/>
                </a:solidFill>
              </a:rPr>
              <a:t>узрасту, постају </a:t>
            </a:r>
            <a:r>
              <a:rPr lang="sr-Cyrl-CS" sz="2800" dirty="0" smtClean="0">
                <a:solidFill>
                  <a:schemeClr val="tx1"/>
                </a:solidFill>
              </a:rPr>
              <a:t>чешће, стабилније су, </a:t>
            </a:r>
            <a:endParaRPr lang="sr-Cyrl-CS" sz="28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sr-Cyrl-CS" sz="2800" dirty="0" smtClean="0">
                <a:solidFill>
                  <a:schemeClr val="tx1"/>
                </a:solidFill>
              </a:rPr>
              <a:t>дуже трају, сложеније </a:t>
            </a:r>
            <a:r>
              <a:rPr lang="sr-Cyrl-CS" sz="2800" dirty="0" smtClean="0">
                <a:solidFill>
                  <a:schemeClr val="tx1"/>
                </a:solidFill>
              </a:rPr>
              <a:t>су.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r-Cyrl-CS" sz="2800" dirty="0" smtClean="0">
                <a:solidFill>
                  <a:schemeClr val="tx1"/>
                </a:solidFill>
              </a:rPr>
              <a:t>зачеци драмских игара, тј. </a:t>
            </a:r>
          </a:p>
          <a:p>
            <a:pPr marL="457200" indent="-457200" algn="l"/>
            <a:r>
              <a:rPr lang="sr-Cyrl-CS" sz="2800" dirty="0" smtClean="0">
                <a:solidFill>
                  <a:schemeClr val="tx1"/>
                </a:solidFill>
              </a:rPr>
              <a:t>повезивање неколико игровних</a:t>
            </a:r>
          </a:p>
          <a:p>
            <a:pPr marL="457200" indent="-457200" algn="l"/>
            <a:r>
              <a:rPr lang="sr-Cyrl-CS" sz="2800" dirty="0" smtClean="0">
                <a:solidFill>
                  <a:schemeClr val="tx1"/>
                </a:solidFill>
              </a:rPr>
              <a:t>радњи у малу причу, догађај </a:t>
            </a:r>
            <a:endParaRPr lang="sr-Cyrl-R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812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ute-little-one-year-girl-plays-with-colorful-pencils-child-developing-games-pretty-toddler-draws-white-isolated-background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-32" y="1923470"/>
            <a:ext cx="7429552" cy="49345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92869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r-Cyrl-CS" b="1" dirty="0" smtClean="0">
                <a:solidFill>
                  <a:srgbClr val="CC0099"/>
                </a:solidFill>
                <a:latin typeface="Comic Sans MS" pitchFamily="66" charset="0"/>
              </a:rPr>
              <a:t>Графичко-ликовне активности</a:t>
            </a:r>
            <a:endParaRPr lang="en-US" dirty="0">
              <a:solidFill>
                <a:srgbClr val="CC0099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572164"/>
          </a:xfrm>
        </p:spPr>
        <p:txBody>
          <a:bodyPr>
            <a:normAutofit/>
          </a:bodyPr>
          <a:lstStyle/>
          <a:p>
            <a:r>
              <a:rPr lang="sr-Cyrl-CS" sz="2400" dirty="0" smtClean="0"/>
              <a:t>Прво шарање као знак одређеног степена постигнуте координације ока и руке</a:t>
            </a:r>
            <a:r>
              <a:rPr lang="sr-Cyrl-CS" sz="3000" dirty="0" smtClean="0"/>
              <a:t>.</a:t>
            </a:r>
            <a:endParaRPr lang="en-US" sz="3000" i="1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71868" y="1882210"/>
            <a:ext cx="55721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sz="2400" dirty="0" smtClean="0"/>
              <a:t>Одрасли треба</a:t>
            </a:r>
            <a:r>
              <a:rPr lang="en-US" sz="2400" dirty="0" smtClean="0"/>
              <a:t> </a:t>
            </a:r>
            <a:r>
              <a:rPr lang="sr-Cyrl-RS" sz="2400" dirty="0" smtClean="0"/>
              <a:t>да</a:t>
            </a:r>
            <a:r>
              <a:rPr lang="en-US" sz="240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sr-Cyrl-CS" sz="2400" dirty="0" smtClean="0"/>
              <a:t> направи такву организацију</a:t>
            </a:r>
            <a:r>
              <a:rPr lang="en-US" sz="2400" dirty="0" smtClean="0"/>
              <a:t> </a:t>
            </a:r>
            <a:r>
              <a:rPr lang="sr-Cyrl-CS" sz="2400" dirty="0" smtClean="0"/>
              <a:t>простора да материјал буде приступачан деци</a:t>
            </a:r>
          </a:p>
          <a:p>
            <a:pPr>
              <a:buFont typeface="Arial" pitchFamily="34" charset="0"/>
              <a:buChar char="•"/>
            </a:pPr>
            <a:r>
              <a:rPr lang="sr-Cyrl-CS" sz="2400" dirty="0" smtClean="0"/>
              <a:t>да подстиче њихов интерес за рад тако што ће и сам</a:t>
            </a:r>
            <a:r>
              <a:rPr lang="sr-Cyrl-RS" sz="2400" dirty="0" smtClean="0"/>
              <a:t>и</a:t>
            </a:r>
            <a:r>
              <a:rPr lang="sr-Cyrl-CS" sz="2400" dirty="0" smtClean="0"/>
              <a:t> деци цртати једноставне цртеже и говорити им о томе шта црта.</a:t>
            </a:r>
          </a:p>
          <a:p>
            <a:pPr>
              <a:buFont typeface="Arial" pitchFamily="34" charset="0"/>
              <a:buChar char="•"/>
            </a:pPr>
            <a:r>
              <a:rPr lang="sr-Cyrl-CS" sz="2400" dirty="0" smtClean="0"/>
              <a:t> води рачуна о избору материјала који ће понудити деци</a:t>
            </a:r>
            <a:endParaRPr lang="en-US" sz="2400" dirty="0"/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RS" b="1" dirty="0" smtClean="0">
                <a:solidFill>
                  <a:srgbClr val="CC0099"/>
                </a:solidFill>
                <a:latin typeface="Comic Sans MS" pitchFamily="66" charset="0"/>
              </a:rPr>
              <a:t>Драматизација</a:t>
            </a:r>
            <a:endParaRPr lang="en-US" b="1" dirty="0">
              <a:solidFill>
                <a:srgbClr val="CC0099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6" y="1142984"/>
            <a:ext cx="8929718" cy="5786454"/>
          </a:xfrm>
        </p:spPr>
        <p:txBody>
          <a:bodyPr>
            <a:normAutofit fontScale="6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sr-Cyrl-CS" sz="3800" dirty="0" smtClean="0">
                <a:solidFill>
                  <a:schemeClr val="tx1"/>
                </a:solidFill>
              </a:rPr>
              <a:t> За децу овог узраста драматизација има велики значај за стварање пријатне емоционалне атмосфере и развој говора, као и за богаћење представа детета о појединим предметима, о особинама животиња, појединим ситуацијама, људским емоционалним доживљајима.</a:t>
            </a:r>
          </a:p>
          <a:p>
            <a:pPr algn="l">
              <a:buFont typeface="Arial" pitchFamily="34" charset="0"/>
              <a:buChar char="•"/>
            </a:pPr>
            <a:r>
              <a:rPr lang="sr-Cyrl-CS" sz="3800" dirty="0" smtClean="0">
                <a:solidFill>
                  <a:schemeClr val="tx1"/>
                </a:solidFill>
              </a:rPr>
              <a:t> Улога одраслог у драматизацији је избор садржај за драматизацију који ће бити примерен узрасту и стављати децу у активан положај (једноставне ситуације из свакодневног живота) </a:t>
            </a:r>
          </a:p>
          <a:p>
            <a:pPr algn="l">
              <a:buFont typeface="Arial" pitchFamily="34" charset="0"/>
              <a:buChar char="•"/>
            </a:pPr>
            <a:r>
              <a:rPr lang="sr-Cyrl-CS" sz="3800" dirty="0" smtClean="0">
                <a:solidFill>
                  <a:schemeClr val="tx1"/>
                </a:solidFill>
              </a:rPr>
              <a:t> Одрасли треба да се обраћа деци изражајним гласом који се мења у зависности од ситуације</a:t>
            </a:r>
            <a:endParaRPr lang="en-US" sz="3800" dirty="0" smtClean="0">
              <a:solidFill>
                <a:schemeClr val="tx1"/>
              </a:solidFill>
            </a:endParaRPr>
          </a:p>
          <a:p>
            <a:pPr algn="l"/>
            <a:r>
              <a:rPr lang="sr-Cyrl-CS" sz="3800" dirty="0" smtClean="0">
                <a:solidFill>
                  <a:schemeClr val="tx1"/>
                </a:solidFill>
              </a:rPr>
              <a:t>и улоге коју тумачи, као и од </a:t>
            </a:r>
            <a:endParaRPr lang="en-US" sz="3800" dirty="0" smtClean="0">
              <a:solidFill>
                <a:schemeClr val="tx1"/>
              </a:solidFill>
            </a:endParaRPr>
          </a:p>
          <a:p>
            <a:pPr algn="l"/>
            <a:r>
              <a:rPr lang="sr-Cyrl-CS" sz="3800" dirty="0" smtClean="0">
                <a:solidFill>
                  <a:schemeClr val="tx1"/>
                </a:solidFill>
              </a:rPr>
              <a:t>емоционалног тока онога о чему </a:t>
            </a:r>
            <a:endParaRPr lang="en-US" sz="3800" dirty="0" smtClean="0">
              <a:solidFill>
                <a:schemeClr val="tx1"/>
              </a:solidFill>
            </a:endParaRPr>
          </a:p>
          <a:p>
            <a:pPr algn="l"/>
            <a:r>
              <a:rPr lang="sr-Cyrl-CS" sz="3800" dirty="0" smtClean="0">
                <a:solidFill>
                  <a:schemeClr val="tx1"/>
                </a:solidFill>
              </a:rPr>
              <a:t>се прича. Веома је важно да </a:t>
            </a:r>
            <a:endParaRPr lang="en-US" sz="3800" dirty="0" smtClean="0">
              <a:solidFill>
                <a:schemeClr val="tx1"/>
              </a:solidFill>
            </a:endParaRPr>
          </a:p>
          <a:p>
            <a:pPr algn="l"/>
            <a:r>
              <a:rPr lang="sr-Cyrl-CS" sz="3800" dirty="0" smtClean="0">
                <a:solidFill>
                  <a:schemeClr val="tx1"/>
                </a:solidFill>
              </a:rPr>
              <a:t>Држање</a:t>
            </a:r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sr-Cyrl-CS" sz="3800" dirty="0" smtClean="0">
                <a:solidFill>
                  <a:schemeClr val="tx1"/>
                </a:solidFill>
              </a:rPr>
              <a:t>тела, покрети и боја</a:t>
            </a:r>
            <a:endParaRPr lang="en-US" sz="3800" dirty="0" smtClean="0">
              <a:solidFill>
                <a:schemeClr val="tx1"/>
              </a:solidFill>
            </a:endParaRPr>
          </a:p>
          <a:p>
            <a:pPr algn="l"/>
            <a:r>
              <a:rPr lang="sr-Cyrl-CS" sz="3800" dirty="0" smtClean="0">
                <a:solidFill>
                  <a:schemeClr val="tx1"/>
                </a:solidFill>
              </a:rPr>
              <a:t>гласа варирају према ситуацији, </a:t>
            </a:r>
            <a:endParaRPr lang="en-US" sz="3800" dirty="0" smtClean="0">
              <a:solidFill>
                <a:schemeClr val="tx1"/>
              </a:solidFill>
            </a:endParaRPr>
          </a:p>
          <a:p>
            <a:pPr algn="l"/>
            <a:r>
              <a:rPr lang="sr-Cyrl-CS" sz="3800" dirty="0" smtClean="0">
                <a:solidFill>
                  <a:schemeClr val="tx1"/>
                </a:solidFill>
              </a:rPr>
              <a:t>од улоге до улоге</a:t>
            </a:r>
            <a:r>
              <a:rPr lang="sr-Cyrl-CS" sz="3400" dirty="0" smtClean="0">
                <a:solidFill>
                  <a:schemeClr val="tx1"/>
                </a:solidFill>
              </a:rPr>
              <a:t>.</a:t>
            </a:r>
            <a:endParaRPr lang="en-US" sz="3400" i="1" dirty="0" smtClean="0">
              <a:solidFill>
                <a:schemeClr val="tx1"/>
              </a:solidFill>
            </a:endParaRPr>
          </a:p>
          <a:p>
            <a:endParaRPr lang="sr-Cyrl-CS" dirty="0" smtClean="0"/>
          </a:p>
        </p:txBody>
      </p:sp>
      <p:pic>
        <p:nvPicPr>
          <p:cNvPr id="6" name="Picture 5" descr="sewing-mouse-toys-from-felt-children-s-hands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4286248" y="3929066"/>
            <a:ext cx="4786346" cy="2928958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u="sng" dirty="0" smtClean="0">
                <a:solidFill>
                  <a:srgbClr val="CC0099"/>
                </a:solidFill>
              </a:rPr>
              <a:t>Коришћена литература</a:t>
            </a:r>
            <a:endParaRPr lang="en-US" b="1" u="sng" dirty="0">
              <a:solidFill>
                <a:srgbClr val="CC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i="1" dirty="0" smtClean="0"/>
              <a:t>Ивић. И. (2010). Васпитање деце раног узраста. Београд: Завод за уџбенике.</a:t>
            </a:r>
          </a:p>
          <a:p>
            <a:r>
              <a:rPr lang="sr-Cyrl-RS" i="1" dirty="0" smtClean="0"/>
              <a:t>Марковић М. </a:t>
            </a:r>
            <a:r>
              <a:rPr lang="sr-Cyrl-CS" i="1" dirty="0" smtClean="0"/>
              <a:t>и</a:t>
            </a:r>
            <a:r>
              <a:rPr lang="sr-Cyrl-RS" i="1" dirty="0" smtClean="0"/>
              <a:t> сар. (2014). Београд: Креативни центар.</a:t>
            </a:r>
          </a:p>
          <a:p>
            <a:r>
              <a:rPr lang="sr-Cyrl-CS" i="1" dirty="0" smtClean="0"/>
              <a:t>С</a:t>
            </a:r>
            <a:r>
              <a:rPr lang="sr-Cyrl-RS" i="1" dirty="0" smtClean="0"/>
              <a:t>лике преузете са </a:t>
            </a:r>
            <a:r>
              <a:rPr lang="en-US" i="1" dirty="0" smtClean="0">
                <a:hlinkClick r:id="rId2"/>
              </a:rPr>
              <a:t>https://www.freepik.com</a:t>
            </a:r>
            <a:r>
              <a:rPr lang="en-US" i="1" dirty="0" smtClean="0">
                <a:hlinkClick r:id="rId2"/>
              </a:rPr>
              <a:t>/</a:t>
            </a:r>
            <a:r>
              <a:rPr lang="sr-Cyrl-RS" i="1" dirty="0" smtClean="0"/>
              <a:t> уз поштовање ауторског права</a:t>
            </a:r>
            <a:endParaRPr lang="en-US" i="1" dirty="0"/>
          </a:p>
        </p:txBody>
      </p:sp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rtrait-cute-little-girl-posing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0" y="-24"/>
            <a:ext cx="9144032" cy="6858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3857652" cy="1357322"/>
          </a:xfrm>
        </p:spPr>
        <p:txBody>
          <a:bodyPr>
            <a:noAutofit/>
          </a:bodyPr>
          <a:lstStyle/>
          <a:p>
            <a:r>
              <a:rPr lang="sr-Cyrl-RS" sz="5400" b="1" i="1" dirty="0" smtClean="0">
                <a:latin typeface="Comic Sans MS" pitchFamily="66" charset="0"/>
              </a:rPr>
              <a:t>ХВАЛА</a:t>
            </a:r>
            <a:r>
              <a:rPr lang="sr-Cyrl-RS" sz="5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sr-Latn-RS" sz="5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/>
            </a:r>
            <a:br>
              <a:rPr lang="sr-Latn-RS" sz="5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endParaRPr lang="sr-Cyrl-RS" sz="5400" b="1" i="1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1571612"/>
            <a:ext cx="3429024" cy="142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5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НА</a:t>
            </a:r>
            <a:r>
              <a:rPr kumimoji="0" lang="sr-Cyrl-RS" sz="66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sr-Latn-RS" sz="66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Latn-RS" sz="66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sr-Cyrl-RS" sz="66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785850" y="1928802"/>
            <a:ext cx="5429288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5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/>
            </a:r>
            <a:br>
              <a:rPr kumimoji="0" lang="sr-Latn-RS" sz="5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r>
              <a:rPr kumimoji="0" lang="sr-Cyrl-RS" sz="5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ПАЖЊИ!!!!</a:t>
            </a:r>
            <a:endParaRPr kumimoji="0" lang="sr-Cyrl-RS" sz="54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7662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1438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Нега</a:t>
            </a:r>
            <a:endParaRPr lang="sr-Cyrl-RS" b="1" u="sng" dirty="0">
              <a:solidFill>
                <a:srgbClr val="CC0099"/>
              </a:solidFill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785794"/>
            <a:ext cx="9144000" cy="600076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sr-Cyrl-CS" dirty="0" smtClean="0"/>
              <a:t>Основни циљ неге у овом пери</a:t>
            </a:r>
            <a:r>
              <a:rPr lang="en-US" dirty="0" smtClean="0"/>
              <a:t>o</a:t>
            </a:r>
            <a:r>
              <a:rPr lang="sr-Cyrl-CS" dirty="0" smtClean="0"/>
              <a:t>ду: стварање </a:t>
            </a:r>
            <a:r>
              <a:rPr lang="sr-Cyrl-CS" dirty="0" smtClean="0"/>
              <a:t>услова за стицање хигијенских </a:t>
            </a:r>
            <a:r>
              <a:rPr lang="sr-Cyrl-CS" dirty="0" smtClean="0"/>
              <a:t>навика и </a:t>
            </a:r>
            <a:r>
              <a:rPr lang="sr-Cyrl-CS" dirty="0" smtClean="0"/>
              <a:t>постепено укључивање деце у све ове процесе.</a:t>
            </a:r>
          </a:p>
          <a:p>
            <a:r>
              <a:rPr lang="sr-Cyrl-CS" dirty="0" smtClean="0"/>
              <a:t>Хигијени руку </a:t>
            </a:r>
            <a:r>
              <a:rPr lang="sr-Cyrl-CS" dirty="0" smtClean="0"/>
              <a:t>даје </a:t>
            </a:r>
            <a:r>
              <a:rPr lang="sr-Cyrl-CS" dirty="0" smtClean="0"/>
              <a:t>се примарно место у превенцији од заразних болести.</a:t>
            </a:r>
          </a:p>
          <a:p>
            <a:r>
              <a:rPr lang="sr-Cyrl-CS" dirty="0" smtClean="0"/>
              <a:t>Значајна је и хигијена </a:t>
            </a:r>
          </a:p>
          <a:p>
            <a:pPr>
              <a:buNone/>
            </a:pPr>
            <a:r>
              <a:rPr lang="sr-Cyrl-CS" dirty="0" smtClean="0"/>
              <a:t>околних предмета са којима се</a:t>
            </a:r>
          </a:p>
          <a:p>
            <a:pPr>
              <a:buNone/>
            </a:pPr>
            <a:r>
              <a:rPr lang="sr-Cyrl-CS" dirty="0" smtClean="0"/>
              <a:t>дете игра и долази у </a:t>
            </a:r>
            <a:endParaRPr lang="sr-Cyrl-CS" dirty="0" smtClean="0"/>
          </a:p>
          <a:p>
            <a:pPr>
              <a:buNone/>
            </a:pPr>
            <a:r>
              <a:rPr lang="sr-Cyrl-CS" dirty="0" smtClean="0"/>
              <a:t>н</a:t>
            </a:r>
            <a:r>
              <a:rPr lang="sr-Cyrl-CS" dirty="0" smtClean="0"/>
              <a:t>епосредан</a:t>
            </a:r>
            <a:r>
              <a:rPr lang="sr-Cyrl-CS" dirty="0" smtClean="0"/>
              <a:t> </a:t>
            </a:r>
            <a:r>
              <a:rPr lang="sr-Cyrl-CS" dirty="0" smtClean="0"/>
              <a:t>контакт</a:t>
            </a:r>
            <a:r>
              <a:rPr lang="sr-Cyrl-CS" dirty="0" smtClean="0"/>
              <a:t>. </a:t>
            </a:r>
          </a:p>
          <a:p>
            <a:r>
              <a:rPr lang="sr-Cyrl-CS" dirty="0" smtClean="0"/>
              <a:t>Врло је важна и превенција</a:t>
            </a:r>
          </a:p>
          <a:p>
            <a:pPr>
              <a:buNone/>
            </a:pPr>
            <a:r>
              <a:rPr lang="sr-Cyrl-CS" dirty="0" smtClean="0"/>
              <a:t>од капљичних </a:t>
            </a:r>
            <a:r>
              <a:rPr lang="sr-Cyrl-CS" dirty="0" smtClean="0"/>
              <a:t>инфекција</a:t>
            </a:r>
            <a:r>
              <a:rPr lang="sr-Cyrl-CS" dirty="0" smtClean="0"/>
              <a:t> </a:t>
            </a:r>
            <a:r>
              <a:rPr lang="sr-Cyrl-CS" dirty="0" smtClean="0"/>
              <a:t>и</a:t>
            </a:r>
          </a:p>
          <a:p>
            <a:pPr>
              <a:buNone/>
            </a:pPr>
            <a:r>
              <a:rPr lang="sr-Cyrl-CS" dirty="0" smtClean="0"/>
              <a:t>подразумева</a:t>
            </a:r>
            <a:r>
              <a:rPr lang="sr-Cyrl-CS" dirty="0" smtClean="0"/>
              <a:t> редовно</a:t>
            </a:r>
            <a:endParaRPr lang="sr-Cyrl-CS" dirty="0" smtClean="0"/>
          </a:p>
          <a:p>
            <a:pPr>
              <a:buNone/>
            </a:pPr>
            <a:r>
              <a:rPr lang="sr-Cyrl-CS" dirty="0" smtClean="0"/>
              <a:t>проветравање просторије, </a:t>
            </a:r>
          </a:p>
          <a:p>
            <a:pPr>
              <a:buNone/>
            </a:pPr>
            <a:r>
              <a:rPr lang="sr-Cyrl-CS" dirty="0" smtClean="0"/>
              <a:t>боравак на ваздуху, сунчање уз заштитне мере</a:t>
            </a:r>
          </a:p>
          <a:p>
            <a:endParaRPr lang="en-US" dirty="0"/>
          </a:p>
        </p:txBody>
      </p:sp>
      <p:pic>
        <p:nvPicPr>
          <p:cNvPr id="6" name="Picture 5" descr="cute-little-baby-boy-washing-hand-bathroom-sink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4510086" y="2643182"/>
            <a:ext cx="4419631" cy="342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9508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mall-baby-boy-8-months-old-sitting-potty-baby-toilet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761470"/>
            <a:ext cx="9144000" cy="609655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Привикавање на ношу</a:t>
            </a:r>
            <a:endParaRPr lang="en-US" b="1" u="sng" dirty="0">
              <a:solidFill>
                <a:srgbClr val="CC0099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1470" y="1071570"/>
            <a:ext cx="9144000" cy="5715016"/>
          </a:xfrm>
        </p:spPr>
        <p:txBody>
          <a:bodyPr>
            <a:normAutofit fontScale="850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sr-Cyrl-CS" dirty="0" smtClean="0">
                <a:solidFill>
                  <a:schemeClr val="tx1"/>
                </a:solidFill>
              </a:rPr>
              <a:t>Свако инсистирање да деца седе у исто време на ношама је погрешно и може довести до супротног </a:t>
            </a:r>
            <a:r>
              <a:rPr lang="sr-Cyrl-CS" dirty="0" smtClean="0">
                <a:solidFill>
                  <a:schemeClr val="tx1"/>
                </a:solidFill>
              </a:rPr>
              <a:t>ефекта</a:t>
            </a:r>
            <a:r>
              <a:rPr lang="sr-Cyrl-CS" dirty="0" smtClean="0"/>
              <a:t>!!!</a:t>
            </a:r>
            <a:endParaRPr lang="sr-Cyrl-C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sr-Cyrl-CS" dirty="0" smtClean="0">
                <a:solidFill>
                  <a:schemeClr val="tx1"/>
                </a:solidFill>
              </a:rPr>
              <a:t>Најбоље је стављати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sr-Cyrl-CS" dirty="0" smtClean="0">
                <a:solidFill>
                  <a:schemeClr val="tx1"/>
                </a:solidFill>
              </a:rPr>
              <a:t>дете на ношу када оно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sr-Cyrl-CS" dirty="0" smtClean="0">
                <a:solidFill>
                  <a:schemeClr val="tx1"/>
                </a:solidFill>
              </a:rPr>
              <a:t>покаже потребу за тим. </a:t>
            </a:r>
          </a:p>
          <a:p>
            <a:pPr algn="l">
              <a:buFont typeface="Arial" pitchFamily="34" charset="0"/>
              <a:buChar char="•"/>
            </a:pPr>
            <a:r>
              <a:rPr lang="sr-Cyrl-CS" dirty="0" smtClean="0">
                <a:solidFill>
                  <a:schemeClr val="tx1"/>
                </a:solidFill>
              </a:rPr>
              <a:t>Присилан поступак,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sr-Cyrl-CS" dirty="0" smtClean="0">
                <a:solidFill>
                  <a:schemeClr val="tx1"/>
                </a:solidFill>
              </a:rPr>
              <a:t>вика, грдња и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sr-Cyrl-CS" dirty="0" smtClean="0">
                <a:solidFill>
                  <a:schemeClr val="tx1"/>
                </a:solidFill>
              </a:rPr>
              <a:t>упоређивање са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sr-Cyrl-CS" dirty="0" smtClean="0">
                <a:solidFill>
                  <a:schemeClr val="tx1"/>
                </a:solidFill>
              </a:rPr>
              <a:t>другом „послушном"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sr-Cyrl-CS" dirty="0" smtClean="0">
                <a:solidFill>
                  <a:schemeClr val="tx1"/>
                </a:solidFill>
              </a:rPr>
              <a:t>децом могу довести до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sr-Cyrl-CS" dirty="0" smtClean="0">
                <a:solidFill>
                  <a:schemeClr val="tx1"/>
                </a:solidFill>
              </a:rPr>
              <a:t>тога да се физиолошко </a:t>
            </a:r>
          </a:p>
          <a:p>
            <a:pPr algn="l">
              <a:buNone/>
            </a:pPr>
            <a:r>
              <a:rPr lang="sr-Cyrl-CS" dirty="0" smtClean="0"/>
              <a:t>м</a:t>
            </a:r>
            <a:r>
              <a:rPr lang="sr-Cyrl-CS" dirty="0" smtClean="0">
                <a:solidFill>
                  <a:schemeClr val="tx1"/>
                </a:solidFill>
              </a:rPr>
              <a:t>окрење</a:t>
            </a:r>
            <a:r>
              <a:rPr lang="sr-Cyrl-CS" dirty="0" smtClean="0"/>
              <a:t> </a:t>
            </a:r>
            <a:r>
              <a:rPr lang="sr-Cyrl-CS" dirty="0" smtClean="0">
                <a:solidFill>
                  <a:schemeClr val="tx1"/>
                </a:solidFill>
              </a:rPr>
              <a:t>претвори у неуротичну енурезу.</a:t>
            </a:r>
            <a:endParaRPr lang="en-US" i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arents-playing-with-son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3721786" y="2214553"/>
            <a:ext cx="5422214" cy="46434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0"/>
            <a:ext cx="9144000" cy="142873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sr-Latn-RS" b="1" u="sng" dirty="0" smtClean="0">
                <a:solidFill>
                  <a:srgbClr val="CC0099"/>
                </a:solidFill>
                <a:latin typeface="Comic Sans MS" pitchFamily="66" charset="0"/>
              </a:rPr>
              <a:t/>
            </a:r>
            <a:br>
              <a:rPr lang="sr-Latn-RS" b="1" u="sng" dirty="0" smtClean="0">
                <a:solidFill>
                  <a:srgbClr val="CC0099"/>
                </a:solidFill>
                <a:latin typeface="Comic Sans MS" pitchFamily="66" charset="0"/>
              </a:rPr>
            </a:br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Улоге одраслог у </a:t>
            </a:r>
            <a:b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</a:br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социо-емоционалном односу </a:t>
            </a:r>
            <a:r>
              <a:rPr lang="sr-Latn-RS" sz="3200" b="1" u="sng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sr-Latn-RS" sz="3200" b="1" u="sng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sr-Cyrl-RS" sz="3200" b="1" u="sng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1428760"/>
            <a:ext cx="9144000" cy="535782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1"/>
                </a:solidFill>
              </a:rPr>
              <a:t> </a:t>
            </a:r>
            <a:r>
              <a:rPr lang="sr-Cyrl-CS" sz="2400" dirty="0" smtClean="0">
                <a:solidFill>
                  <a:schemeClr val="tx1"/>
                </a:solidFill>
              </a:rPr>
              <a:t>Подстицање сарадње међу децом тиме што ћемо показати деци како да се играју играчкама употребљавајући их заједно, радовати се због тога и сл.</a:t>
            </a:r>
          </a:p>
          <a:p>
            <a:pPr algn="l"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1"/>
                </a:solidFill>
              </a:rPr>
              <a:t> </a:t>
            </a:r>
            <a:r>
              <a:rPr lang="sr-Cyrl-CS" sz="2400" dirty="0" smtClean="0">
                <a:solidFill>
                  <a:schemeClr val="tx1"/>
                </a:solidFill>
              </a:rPr>
              <a:t>Заједно са дететом посматрати и разговарати о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sr-Cyrl-CS" sz="2400" dirty="0" smtClean="0">
                <a:solidFill>
                  <a:schemeClr val="tx1"/>
                </a:solidFill>
              </a:rPr>
              <a:t>његовом лику, али и о нашем. Чинити покрете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sr-Cyrl-CS" sz="2400" dirty="0" smtClean="0">
                <a:solidFill>
                  <a:schemeClr val="tx1"/>
                </a:solidFill>
              </a:rPr>
              <a:t>пред огледалом. </a:t>
            </a:r>
          </a:p>
          <a:p>
            <a:pPr algn="l"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1"/>
                </a:solidFill>
              </a:rPr>
              <a:t> </a:t>
            </a:r>
            <a:r>
              <a:rPr lang="sr-Cyrl-CS" sz="2400" dirty="0" smtClean="0">
                <a:solidFill>
                  <a:schemeClr val="tx1"/>
                </a:solidFill>
              </a:rPr>
              <a:t>Треба избегавати ситуације које изазивају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sr-Cyrl-CS" sz="2400" dirty="0" smtClean="0">
                <a:solidFill>
                  <a:schemeClr val="tx1"/>
                </a:solidFill>
              </a:rPr>
              <a:t>љубомору</a:t>
            </a:r>
            <a:r>
              <a:rPr lang="sr-Latn-RS" sz="2400" dirty="0" smtClean="0">
                <a:solidFill>
                  <a:schemeClr val="tx1"/>
                </a:solidFill>
              </a:rPr>
              <a:t>. </a:t>
            </a:r>
            <a:r>
              <a:rPr lang="sr-Cyrl-CS" sz="2400" dirty="0" smtClean="0">
                <a:solidFill>
                  <a:schemeClr val="tx1"/>
                </a:solidFill>
              </a:rPr>
              <a:t>Настојати да објект љубоморе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sr-Cyrl-CS" sz="2400" dirty="0" smtClean="0">
                <a:solidFill>
                  <a:schemeClr val="tx1"/>
                </a:solidFill>
              </a:rPr>
              <a:t>приближимо детету ангажујући децу у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sr-Cyrl-CS" sz="2400" dirty="0" smtClean="0">
                <a:solidFill>
                  <a:schemeClr val="tx1"/>
                </a:solidFill>
              </a:rPr>
              <a:t>заједничкој игри</a:t>
            </a:r>
            <a:r>
              <a:rPr lang="sr-Cyrl-CS" sz="2400" dirty="0" smtClean="0"/>
              <a:t>.</a:t>
            </a:r>
            <a:endParaRPr lang="en-US" sz="2400" i="1" dirty="0" smtClean="0"/>
          </a:p>
          <a:p>
            <a:endParaRPr lang="sr-Cyrl-CS" sz="2400" dirty="0" smtClean="0"/>
          </a:p>
          <a:p>
            <a:endParaRPr lang="en-US" sz="2400" i="1" dirty="0" smtClean="0"/>
          </a:p>
          <a:p>
            <a:endParaRPr lang="sr-Cyrl-CS" sz="2400" dirty="0" smtClean="0"/>
          </a:p>
          <a:p>
            <a:endParaRPr lang="sr-Cyrl-CS" dirty="0" smtClean="0"/>
          </a:p>
          <a:p>
            <a:endParaRPr lang="sr-Cyrl-CS" dirty="0" smtClean="0"/>
          </a:p>
          <a:p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0037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eerful-boy-with-soccer-ball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6215963" y="2452678"/>
            <a:ext cx="2785193" cy="44053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Улога одраслог у сензорним и моторичким активностима деце</a:t>
            </a:r>
            <a:endParaRPr lang="sr-Cyrl-RS" b="1" u="sng" dirty="0">
              <a:solidFill>
                <a:srgbClr val="CC0099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06" y="1428736"/>
            <a:ext cx="9072594" cy="5429264"/>
          </a:xfrm>
          <a:noFill/>
        </p:spPr>
        <p:txBody>
          <a:bodyPr>
            <a:normAutofit lnSpcReduction="10000"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sr-Cyrl-RS" sz="2500" dirty="0" smtClean="0">
                <a:solidFill>
                  <a:schemeClr val="tx1"/>
                </a:solidFill>
              </a:rPr>
              <a:t>Подстицање покрета  ходања</a:t>
            </a:r>
            <a:r>
              <a:rPr lang="sr-Cyrl-CS" sz="2500" dirty="0" smtClean="0">
                <a:solidFill>
                  <a:schemeClr val="tx1"/>
                </a:solidFill>
              </a:rPr>
              <a:t>, трчања, хватања предмета прстима и манипулисања предметима, бацања предмета.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sr-Cyrl-RS" sz="2500" dirty="0" smtClean="0">
                <a:solidFill>
                  <a:schemeClr val="tx1"/>
                </a:solidFill>
              </a:rPr>
              <a:t>Подстицање детета на игру и на истраживање околине</a:t>
            </a:r>
            <a:endParaRPr lang="sr-Cyrl-RS" sz="2500" dirty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sr-Cyrl-RS" sz="2500" dirty="0">
                <a:solidFill>
                  <a:schemeClr val="tx1"/>
                </a:solidFill>
              </a:rPr>
              <a:t>Обезбеђивањем простора и  слободе за </a:t>
            </a:r>
            <a:endParaRPr lang="sr-Cyrl-RS" sz="25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sr-Cyrl-RS" sz="2500" dirty="0" smtClean="0">
                <a:solidFill>
                  <a:schemeClr val="tx1"/>
                </a:solidFill>
              </a:rPr>
              <a:t>извођење </a:t>
            </a:r>
            <a:r>
              <a:rPr lang="sr-Cyrl-RS" sz="2500" dirty="0">
                <a:solidFill>
                  <a:schemeClr val="tx1"/>
                </a:solidFill>
              </a:rPr>
              <a:t>разноврсних </a:t>
            </a:r>
            <a:r>
              <a:rPr lang="sr-Cyrl-RS" sz="2500" dirty="0" smtClean="0">
                <a:solidFill>
                  <a:schemeClr val="tx1"/>
                </a:solidFill>
              </a:rPr>
              <a:t>покрета. </a:t>
            </a:r>
            <a:r>
              <a:rPr lang="sr-Cyrl-CS" sz="2500" dirty="0" smtClean="0">
                <a:solidFill>
                  <a:schemeClr val="tx1"/>
                </a:solidFill>
              </a:rPr>
              <a:t>Живот деце не </a:t>
            </a:r>
          </a:p>
          <a:p>
            <a:pPr marL="342900" indent="-342900" algn="l"/>
            <a:r>
              <a:rPr lang="sr-Cyrl-CS" sz="2500" dirty="0" smtClean="0">
                <a:solidFill>
                  <a:schemeClr val="tx1"/>
                </a:solidFill>
              </a:rPr>
              <a:t>треба ограничити само на затворен простор јер се </a:t>
            </a:r>
          </a:p>
          <a:p>
            <a:pPr marL="342900" indent="-342900" algn="l"/>
            <a:r>
              <a:rPr lang="sr-Cyrl-CS" sz="2500" dirty="0" smtClean="0">
                <a:solidFill>
                  <a:schemeClr val="tx1"/>
                </a:solidFill>
              </a:rPr>
              <a:t>тиме знатно осиромашује утицај природне средине</a:t>
            </a:r>
            <a:endParaRPr lang="sr-Cyrl-RS" sz="25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500" dirty="0" smtClean="0">
                <a:solidFill>
                  <a:schemeClr val="tx1"/>
                </a:solidFill>
              </a:rPr>
              <a:t>Обезбеђивањем и показивањем</a:t>
            </a:r>
            <a:r>
              <a:rPr lang="sr-Cyrl-RS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smtClean="0">
                <a:solidFill>
                  <a:schemeClr val="tx1"/>
                </a:solidFill>
              </a:rPr>
              <a:t>разних</a:t>
            </a:r>
          </a:p>
          <a:p>
            <a:pPr marL="342900" indent="-342900" algn="l"/>
            <a:r>
              <a:rPr lang="ru-RU" sz="2500" dirty="0" smtClean="0">
                <a:solidFill>
                  <a:schemeClr val="tx1"/>
                </a:solidFill>
              </a:rPr>
              <a:t>предмета и играчака. </a:t>
            </a:r>
            <a:r>
              <a:rPr lang="sr-Cyrl-CS" sz="2500" dirty="0" smtClean="0">
                <a:solidFill>
                  <a:schemeClr val="tx1"/>
                </a:solidFill>
              </a:rPr>
              <a:t>Интересовање за </a:t>
            </a:r>
          </a:p>
          <a:p>
            <a:pPr marL="342900" indent="-342900" algn="l"/>
            <a:r>
              <a:rPr lang="sr-Cyrl-CS" sz="2500" dirty="0" smtClean="0">
                <a:solidFill>
                  <a:schemeClr val="tx1"/>
                </a:solidFill>
              </a:rPr>
              <a:t>бацање и котрљање је све веће, па је</a:t>
            </a:r>
          </a:p>
          <a:p>
            <a:pPr marL="342900" indent="-342900" algn="l"/>
            <a:r>
              <a:rPr lang="sr-Cyrl-CS" sz="2500" dirty="0" smtClean="0">
                <a:solidFill>
                  <a:schemeClr val="tx1"/>
                </a:solidFill>
              </a:rPr>
              <a:t>неопходно обезбедити лопте, дрвене точкове</a:t>
            </a:r>
          </a:p>
          <a:p>
            <a:pPr marL="342900" indent="-342900" algn="l"/>
            <a:r>
              <a:rPr lang="sr-Cyrl-CS" sz="2500" dirty="0" smtClean="0">
                <a:solidFill>
                  <a:schemeClr val="tx1"/>
                </a:solidFill>
              </a:rPr>
              <a:t> и широке обручеве</a:t>
            </a:r>
            <a:r>
              <a:rPr lang="sr-Cyrl-CS" sz="2600" dirty="0" smtClean="0">
                <a:solidFill>
                  <a:schemeClr val="tx1"/>
                </a:solidFill>
              </a:rPr>
              <a:t>. </a:t>
            </a:r>
            <a:endParaRPr lang="ru-RU" sz="26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sr-Latn-RS" sz="4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xmlns="" val="7124653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2" y="733270"/>
            <a:ext cx="9144032" cy="61247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endParaRPr lang="sr-Latn-RS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Оплемењивање простора: </a:t>
            </a:r>
            <a:r>
              <a:rPr lang="sr-Cyrl-CS" sz="2800" dirty="0" smtClean="0"/>
              <a:t>потребно је да се уносе новине у изглед собе, у материјале, предмете и играчке које стоје деци на располагању. </a:t>
            </a:r>
          </a:p>
          <a:p>
            <a:pPr>
              <a:buFont typeface="Arial" pitchFamily="34" charset="0"/>
              <a:buChar char="•"/>
            </a:pPr>
            <a:r>
              <a:rPr lang="sr-Cyrl-CS" sz="2800" dirty="0" smtClean="0"/>
              <a:t>Обезбеђивање простора и материјала (истовремено стављање на располагање више предмета исте врсте, али који се разликују по некој особини да би деца увежбавала исте поступке на различитим предметима и тако откривала различите ефекте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Подстицање интелигенције имитацијом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Подстицање детета на</a:t>
            </a:r>
            <a:r>
              <a:rPr lang="sr-Cyrl-RS" sz="2800" dirty="0" smtClean="0"/>
              <a:t> </a:t>
            </a:r>
            <a:r>
              <a:rPr lang="ru-RU" sz="2800" dirty="0" smtClean="0"/>
              <a:t>истраживање околине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Подстицање детета на активности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Игре именовања предмета и слика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Игре представљања</a:t>
            </a:r>
            <a:endParaRPr lang="sr-Latn-RS" sz="2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21442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sr-Cyrl-RS" sz="4400" b="1" u="sng" dirty="0" smtClean="0">
                <a:solidFill>
                  <a:srgbClr val="CC0099"/>
                </a:solidFill>
                <a:latin typeface="Comic Sans MS" pitchFamily="66" charset="0"/>
              </a:rPr>
              <a:t>Улоге одраслог </a:t>
            </a:r>
          </a:p>
          <a:p>
            <a:r>
              <a:rPr lang="sr-Cyrl-RS" sz="4400" b="1" u="sng" dirty="0" smtClean="0">
                <a:solidFill>
                  <a:srgbClr val="CC0099"/>
                </a:solidFill>
                <a:latin typeface="Comic Sans MS" pitchFamily="66" charset="0"/>
              </a:rPr>
              <a:t>у интелектуалним активностима</a:t>
            </a:r>
            <a:endParaRPr lang="sr-Latn-RS" sz="4400" b="1" u="sng" dirty="0" smtClean="0">
              <a:solidFill>
                <a:srgbClr val="CC0099"/>
              </a:solidFill>
              <a:latin typeface="Comic Sans MS" pitchFamily="66" charset="0"/>
            </a:endParaRPr>
          </a:p>
          <a:p>
            <a:endParaRPr lang="sr-Cyrl-RS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8836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24"/>
            <a:ext cx="9144000" cy="785818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Развој невербалне комуникације</a:t>
            </a:r>
            <a:endParaRPr lang="sr-Cyrl-RS" b="1" u="sng" dirty="0">
              <a:solidFill>
                <a:srgbClr val="CC0099"/>
              </a:solidFill>
              <a:latin typeface="Comic Sans MS" pitchFamily="66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85720" y="785794"/>
            <a:ext cx="878687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самосталну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комуникацију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вршњацима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комуникацији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користи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симболичке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замене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објекте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„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играчке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Показује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способност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имагинације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замишљања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маштања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развија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симболичку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игру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Савладало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кључне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размене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комуникацији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стању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интеракције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стању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пажњу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одраслог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преусмери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садржај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који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њега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Укључује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развија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започету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интеракцију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жељеном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правцу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Иако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више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ослања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вербално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изражавање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размену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често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користи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и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развија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невербална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средства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комуникације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Захваљујући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бољој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контроли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пажње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одржава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комуникацију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Тематски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повезује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више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објекта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и/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гради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међусобно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повезаних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4540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Развој вербалне комуникације</a:t>
            </a:r>
            <a:endParaRPr lang="en-US" b="1" u="sng" dirty="0">
              <a:solidFill>
                <a:srgbClr val="CC0099"/>
              </a:solidFill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00768"/>
          </a:xfrm>
        </p:spPr>
        <p:txBody>
          <a:bodyPr>
            <a:noAutofit/>
          </a:bodyPr>
          <a:lstStyle/>
          <a:p>
            <a:pPr lvl="0"/>
            <a:r>
              <a:rPr lang="sr-Cyrl-RS" sz="2300" dirty="0" smtClean="0"/>
              <a:t>Број </a:t>
            </a:r>
            <a:r>
              <a:rPr lang="en-US" sz="2300" dirty="0" err="1" smtClean="0"/>
              <a:t>речи</a:t>
            </a:r>
            <a:r>
              <a:rPr lang="en-US" sz="2300" dirty="0" smtClean="0"/>
              <a:t> </a:t>
            </a:r>
            <a:r>
              <a:rPr lang="en-US" sz="2300" dirty="0" err="1" smtClean="0"/>
              <a:t>чије</a:t>
            </a:r>
            <a:r>
              <a:rPr lang="en-US" sz="2300" dirty="0" smtClean="0"/>
              <a:t> </a:t>
            </a:r>
            <a:r>
              <a:rPr lang="en-US" sz="2300" dirty="0" err="1" smtClean="0"/>
              <a:t>значење</a:t>
            </a:r>
            <a:r>
              <a:rPr lang="en-US" sz="2300" dirty="0" smtClean="0"/>
              <a:t> </a:t>
            </a:r>
            <a:r>
              <a:rPr lang="en-US" sz="2300" dirty="0" err="1" smtClean="0"/>
              <a:t>разуме</a:t>
            </a:r>
            <a:r>
              <a:rPr lang="en-US" sz="2300" dirty="0" smtClean="0"/>
              <a:t> </a:t>
            </a:r>
            <a:r>
              <a:rPr lang="en-US" sz="2300" dirty="0" err="1" smtClean="0"/>
              <a:t>нагло</a:t>
            </a:r>
            <a:r>
              <a:rPr lang="en-US" sz="2300" dirty="0" smtClean="0"/>
              <a:t> </a:t>
            </a:r>
            <a:r>
              <a:rPr lang="en-US" sz="2300" dirty="0" err="1" smtClean="0"/>
              <a:t>се</a:t>
            </a:r>
            <a:r>
              <a:rPr lang="en-US" sz="2300" dirty="0" smtClean="0"/>
              <a:t> </a:t>
            </a:r>
            <a:r>
              <a:rPr lang="en-US" sz="2300" dirty="0" err="1" smtClean="0"/>
              <a:t>повећава</a:t>
            </a:r>
            <a:r>
              <a:rPr lang="sr-Cyrl-RS" sz="2300" dirty="0" smtClean="0"/>
              <a:t> и п</a:t>
            </a:r>
            <a:r>
              <a:rPr lang="en-US" sz="2300" dirty="0" err="1" smtClean="0"/>
              <a:t>оказује</a:t>
            </a:r>
            <a:r>
              <a:rPr lang="en-US" sz="2300" dirty="0" smtClean="0"/>
              <a:t> </a:t>
            </a:r>
            <a:r>
              <a:rPr lang="en-US" sz="2300" dirty="0" err="1" smtClean="0"/>
              <a:t>нагли</a:t>
            </a:r>
            <a:r>
              <a:rPr lang="en-US" sz="2300" dirty="0" smtClean="0"/>
              <a:t> </a:t>
            </a:r>
            <a:r>
              <a:rPr lang="en-US" sz="2300" dirty="0" err="1" smtClean="0"/>
              <a:t>напредак</a:t>
            </a:r>
            <a:r>
              <a:rPr lang="en-US" sz="2300" dirty="0" smtClean="0"/>
              <a:t> у </a:t>
            </a:r>
            <a:r>
              <a:rPr lang="en-US" sz="2300" dirty="0" err="1" smtClean="0"/>
              <a:t>броју</a:t>
            </a:r>
            <a:r>
              <a:rPr lang="en-US" sz="2300" dirty="0" smtClean="0"/>
              <a:t> </a:t>
            </a:r>
            <a:r>
              <a:rPr lang="en-US" sz="2300" dirty="0" err="1" smtClean="0"/>
              <a:t>нових</a:t>
            </a:r>
            <a:r>
              <a:rPr lang="en-US" sz="2300" dirty="0" smtClean="0"/>
              <a:t> </a:t>
            </a:r>
            <a:r>
              <a:rPr lang="en-US" sz="2300" dirty="0" err="1" smtClean="0"/>
              <a:t>речи</a:t>
            </a:r>
            <a:r>
              <a:rPr lang="en-US" sz="2300" dirty="0" smtClean="0"/>
              <a:t> </a:t>
            </a:r>
            <a:r>
              <a:rPr lang="en-US" sz="2300" dirty="0" err="1" smtClean="0"/>
              <a:t>које</a:t>
            </a:r>
            <a:r>
              <a:rPr lang="en-US" sz="2300" dirty="0" smtClean="0"/>
              <a:t> </a:t>
            </a:r>
            <a:r>
              <a:rPr lang="en-US" sz="2300" dirty="0" err="1" smtClean="0"/>
              <a:t>користи</a:t>
            </a:r>
            <a:endParaRPr lang="en-US" sz="2300" dirty="0" smtClean="0"/>
          </a:p>
          <a:p>
            <a:pPr lvl="0"/>
            <a:r>
              <a:rPr lang="sr-Cyrl-RS" sz="2300" dirty="0" smtClean="0"/>
              <a:t>Кроз </a:t>
            </a:r>
            <a:r>
              <a:rPr lang="en-US" sz="2300" dirty="0" err="1" smtClean="0"/>
              <a:t>заједничку</a:t>
            </a:r>
            <a:r>
              <a:rPr lang="en-US" sz="2300" dirty="0" smtClean="0"/>
              <a:t> </a:t>
            </a:r>
            <a:r>
              <a:rPr lang="en-US" sz="2300" dirty="0" err="1" smtClean="0"/>
              <a:t>активност</a:t>
            </a:r>
            <a:r>
              <a:rPr lang="en-US" sz="2300" dirty="0" smtClean="0"/>
              <a:t> </a:t>
            </a:r>
            <a:r>
              <a:rPr lang="en-US" sz="2300" dirty="0" err="1" smtClean="0"/>
              <a:t>са</a:t>
            </a:r>
            <a:r>
              <a:rPr lang="en-US" sz="2300" dirty="0" smtClean="0"/>
              <a:t> </a:t>
            </a:r>
            <a:r>
              <a:rPr lang="en-US" sz="2300" dirty="0" err="1" smtClean="0"/>
              <a:t>одраслима</a:t>
            </a:r>
            <a:r>
              <a:rPr lang="sr-Cyrl-RS" sz="2300" dirty="0" smtClean="0"/>
              <a:t> </a:t>
            </a:r>
            <a:r>
              <a:rPr lang="en-US" sz="2300" dirty="0" err="1" smtClean="0"/>
              <a:t>усваја</a:t>
            </a:r>
            <a:r>
              <a:rPr lang="en-US" sz="2300" dirty="0" smtClean="0"/>
              <a:t> </a:t>
            </a:r>
            <a:r>
              <a:rPr lang="en-US" sz="2300" dirty="0" err="1" smtClean="0"/>
              <a:t>нов</a:t>
            </a:r>
            <a:r>
              <a:rPr lang="sr-Cyrl-RS" sz="2300" dirty="0" smtClean="0"/>
              <a:t>е</a:t>
            </a:r>
            <a:r>
              <a:rPr lang="en-US" sz="2300" dirty="0" smtClean="0"/>
              <a:t> </a:t>
            </a:r>
            <a:r>
              <a:rPr lang="en-US" sz="2300" dirty="0" err="1" smtClean="0"/>
              <a:t>речи</a:t>
            </a:r>
            <a:r>
              <a:rPr lang="en-US" sz="2300" dirty="0" smtClean="0"/>
              <a:t> и </a:t>
            </a:r>
            <a:r>
              <a:rPr lang="en-US" sz="2300" dirty="0" err="1" smtClean="0"/>
              <a:t>значења</a:t>
            </a:r>
            <a:r>
              <a:rPr lang="en-US" sz="2300" dirty="0" smtClean="0"/>
              <a:t> </a:t>
            </a:r>
          </a:p>
          <a:p>
            <a:r>
              <a:rPr lang="en-US" sz="2300" dirty="0" err="1" smtClean="0"/>
              <a:t>Поред</a:t>
            </a:r>
            <a:r>
              <a:rPr lang="en-US" sz="2300" dirty="0" smtClean="0"/>
              <a:t> </a:t>
            </a:r>
            <a:r>
              <a:rPr lang="en-US" sz="2300" dirty="0" err="1" smtClean="0"/>
              <a:t>именица</a:t>
            </a:r>
            <a:r>
              <a:rPr lang="en-US" sz="2300" dirty="0" smtClean="0"/>
              <a:t> </a:t>
            </a:r>
            <a:r>
              <a:rPr lang="en-US" sz="2300" dirty="0" err="1" smtClean="0"/>
              <a:t>разуме</a:t>
            </a:r>
            <a:r>
              <a:rPr lang="en-US" sz="2300" dirty="0" smtClean="0"/>
              <a:t> и </a:t>
            </a:r>
            <a:r>
              <a:rPr lang="en-US" sz="2300" dirty="0" err="1" smtClean="0"/>
              <a:t>друге</a:t>
            </a:r>
            <a:r>
              <a:rPr lang="en-US" sz="2300" dirty="0" smtClean="0"/>
              <a:t> </a:t>
            </a:r>
            <a:r>
              <a:rPr lang="en-US" sz="2300" dirty="0" err="1" smtClean="0"/>
              <a:t>врсте</a:t>
            </a:r>
            <a:r>
              <a:rPr lang="en-US" sz="2300" dirty="0" smtClean="0"/>
              <a:t> </a:t>
            </a:r>
            <a:r>
              <a:rPr lang="en-US" sz="2300" dirty="0" err="1" smtClean="0"/>
              <a:t>речи</a:t>
            </a:r>
            <a:r>
              <a:rPr lang="en-US" sz="2300" dirty="0" smtClean="0"/>
              <a:t>: </a:t>
            </a:r>
            <a:r>
              <a:rPr lang="en-US" sz="2300" dirty="0" err="1" smtClean="0"/>
              <a:t>глаголе</a:t>
            </a:r>
            <a:r>
              <a:rPr lang="en-US" sz="2300" dirty="0" smtClean="0"/>
              <a:t>, </a:t>
            </a:r>
            <a:r>
              <a:rPr lang="en-US" sz="2300" dirty="0" err="1" smtClean="0"/>
              <a:t>придеве</a:t>
            </a:r>
            <a:r>
              <a:rPr lang="en-US" sz="2300" dirty="0" smtClean="0"/>
              <a:t>, </a:t>
            </a:r>
            <a:r>
              <a:rPr lang="en-US" sz="2300" dirty="0" err="1" smtClean="0"/>
              <a:t>предлоге</a:t>
            </a:r>
            <a:r>
              <a:rPr lang="en-US" sz="2300" dirty="0" smtClean="0"/>
              <a:t>, </a:t>
            </a:r>
            <a:r>
              <a:rPr lang="en-US" sz="2300" dirty="0" err="1" smtClean="0"/>
              <a:t>прилоге</a:t>
            </a:r>
            <a:r>
              <a:rPr lang="sr-Cyrl-RS" sz="2300" dirty="0" smtClean="0"/>
              <a:t>, заменице</a:t>
            </a:r>
            <a:r>
              <a:rPr lang="en-US" sz="2300" dirty="0" smtClean="0"/>
              <a:t>.</a:t>
            </a:r>
            <a:r>
              <a:rPr lang="sr-Cyrl-RS" sz="2300" dirty="0" smtClean="0"/>
              <a:t> </a:t>
            </a:r>
            <a:r>
              <a:rPr lang="en-US" sz="2300" dirty="0" err="1" smtClean="0"/>
              <a:t>Разуме</a:t>
            </a:r>
            <a:r>
              <a:rPr lang="en-US" sz="2300" dirty="0" smtClean="0"/>
              <a:t> </a:t>
            </a:r>
            <a:r>
              <a:rPr lang="en-US" sz="2300" dirty="0" err="1" smtClean="0"/>
              <a:t>питања</a:t>
            </a:r>
            <a:r>
              <a:rPr lang="en-US" sz="2300" dirty="0" smtClean="0"/>
              <a:t> </a:t>
            </a:r>
            <a:r>
              <a:rPr lang="en-US" sz="2300" dirty="0" err="1" smtClean="0"/>
              <a:t>Где</a:t>
            </a:r>
            <a:r>
              <a:rPr lang="en-US" sz="2300" dirty="0" smtClean="0"/>
              <a:t>, </a:t>
            </a:r>
            <a:r>
              <a:rPr lang="en-US" sz="2300" dirty="0" err="1" smtClean="0"/>
              <a:t>Ко</a:t>
            </a:r>
            <a:r>
              <a:rPr lang="en-US" sz="2300" dirty="0" smtClean="0"/>
              <a:t>, </a:t>
            </a:r>
            <a:r>
              <a:rPr lang="en-US" sz="2300" dirty="0" err="1" smtClean="0"/>
              <a:t>Чије</a:t>
            </a:r>
            <a:r>
              <a:rPr lang="en-US" sz="2300" dirty="0" smtClean="0"/>
              <a:t>, </a:t>
            </a:r>
            <a:r>
              <a:rPr lang="en-US" sz="2300" dirty="0" err="1" smtClean="0"/>
              <a:t>Зашто</a:t>
            </a:r>
            <a:endParaRPr lang="en-US" sz="2300" dirty="0" smtClean="0"/>
          </a:p>
          <a:p>
            <a:pPr lvl="0"/>
            <a:r>
              <a:rPr lang="en-US" sz="2300" dirty="0" err="1" smtClean="0"/>
              <a:t>Правилно</a:t>
            </a:r>
            <a:r>
              <a:rPr lang="en-US" sz="2300" dirty="0" smtClean="0"/>
              <a:t> </a:t>
            </a:r>
            <a:r>
              <a:rPr lang="en-US" sz="2300" dirty="0" err="1" smtClean="0"/>
              <a:t>разуме</a:t>
            </a:r>
            <a:r>
              <a:rPr lang="en-US" sz="2300" dirty="0" smtClean="0"/>
              <a:t> </a:t>
            </a:r>
            <a:r>
              <a:rPr lang="en-US" sz="2300" dirty="0" err="1" smtClean="0"/>
              <a:t>контекст</a:t>
            </a:r>
            <a:r>
              <a:rPr lang="en-US" sz="2300" dirty="0" smtClean="0"/>
              <a:t> и </a:t>
            </a:r>
            <a:r>
              <a:rPr lang="en-US" sz="2300" dirty="0" err="1" smtClean="0"/>
              <a:t>функцију</a:t>
            </a:r>
            <a:r>
              <a:rPr lang="en-US" sz="2300" dirty="0" smtClean="0"/>
              <a:t> </a:t>
            </a:r>
            <a:r>
              <a:rPr lang="en-US" sz="2300" dirty="0" err="1" smtClean="0"/>
              <a:t>комуникације</a:t>
            </a:r>
            <a:r>
              <a:rPr lang="en-US" sz="2300" dirty="0" smtClean="0"/>
              <a:t> </a:t>
            </a:r>
          </a:p>
          <a:p>
            <a:pPr lvl="0"/>
            <a:r>
              <a:rPr lang="en-US" sz="2300" dirty="0" err="1" smtClean="0"/>
              <a:t>Уме</a:t>
            </a:r>
            <a:r>
              <a:rPr lang="en-US" sz="2300" dirty="0" smtClean="0"/>
              <a:t> </a:t>
            </a:r>
            <a:r>
              <a:rPr lang="en-US" sz="2300" dirty="0" err="1" smtClean="0"/>
              <a:t>да</a:t>
            </a:r>
            <a:r>
              <a:rPr lang="en-US" sz="2300" dirty="0" smtClean="0"/>
              <a:t> </a:t>
            </a:r>
            <a:r>
              <a:rPr lang="en-US" sz="2300" dirty="0" err="1" smtClean="0"/>
              <a:t>одговори</a:t>
            </a:r>
            <a:r>
              <a:rPr lang="en-US" sz="2300" dirty="0" smtClean="0"/>
              <a:t> </a:t>
            </a:r>
            <a:r>
              <a:rPr lang="en-US" sz="2300" dirty="0" err="1" smtClean="0"/>
              <a:t>на</a:t>
            </a:r>
            <a:r>
              <a:rPr lang="en-US" sz="2300" dirty="0" smtClean="0"/>
              <a:t> </a:t>
            </a:r>
            <a:r>
              <a:rPr lang="en-US" sz="2300" dirty="0" err="1" smtClean="0"/>
              <a:t>питање</a:t>
            </a:r>
            <a:r>
              <a:rPr lang="en-US" sz="2300" dirty="0" smtClean="0"/>
              <a:t> и </a:t>
            </a:r>
            <a:r>
              <a:rPr lang="en-US" sz="2300" dirty="0" err="1" smtClean="0"/>
              <a:t>да</a:t>
            </a:r>
            <a:r>
              <a:rPr lang="en-US" sz="2300" dirty="0" smtClean="0"/>
              <a:t> </a:t>
            </a:r>
            <a:r>
              <a:rPr lang="en-US" sz="2300" dirty="0" err="1" smtClean="0"/>
              <a:t>постави</a:t>
            </a:r>
            <a:r>
              <a:rPr lang="sr-Cyrl-RS" sz="2300" dirty="0" smtClean="0"/>
              <a:t> једноставно</a:t>
            </a:r>
            <a:r>
              <a:rPr lang="en-US" sz="2300" dirty="0" smtClean="0"/>
              <a:t> </a:t>
            </a:r>
            <a:r>
              <a:rPr lang="en-US" sz="2300" dirty="0" err="1" smtClean="0"/>
              <a:t>питање</a:t>
            </a:r>
            <a:r>
              <a:rPr lang="en-US" sz="2300" dirty="0" smtClean="0"/>
              <a:t>.</a:t>
            </a:r>
          </a:p>
          <a:p>
            <a:r>
              <a:rPr lang="en-US" sz="2300" dirty="0" err="1" smtClean="0"/>
              <a:t>Тражи</a:t>
            </a:r>
            <a:r>
              <a:rPr lang="en-US" sz="2300" dirty="0" smtClean="0"/>
              <a:t> </a:t>
            </a:r>
            <a:r>
              <a:rPr lang="en-US" sz="2300" dirty="0" err="1" smtClean="0"/>
              <a:t>разјашњење</a:t>
            </a:r>
            <a:r>
              <a:rPr lang="en-US" sz="2300" dirty="0" smtClean="0"/>
              <a:t> </a:t>
            </a:r>
            <a:r>
              <a:rPr lang="en-US" sz="2300" dirty="0" err="1" smtClean="0"/>
              <a:t>ако</a:t>
            </a:r>
            <a:r>
              <a:rPr lang="en-US" sz="2300" dirty="0" smtClean="0"/>
              <a:t> </a:t>
            </a:r>
            <a:r>
              <a:rPr lang="en-US" sz="2300" dirty="0" err="1" smtClean="0"/>
              <a:t>није</a:t>
            </a:r>
            <a:r>
              <a:rPr lang="en-US" sz="2300" dirty="0" smtClean="0"/>
              <a:t> </a:t>
            </a:r>
            <a:r>
              <a:rPr lang="en-US" sz="2300" dirty="0" err="1" smtClean="0"/>
              <a:t>разумео</a:t>
            </a:r>
            <a:r>
              <a:rPr lang="en-US" sz="2300" dirty="0" smtClean="0"/>
              <a:t> </a:t>
            </a:r>
            <a:r>
              <a:rPr lang="en-US" sz="2300" dirty="0" err="1" smtClean="0"/>
              <a:t>саговорника</a:t>
            </a:r>
            <a:r>
              <a:rPr lang="en-US" sz="2300" dirty="0" smtClean="0"/>
              <a:t>. </a:t>
            </a:r>
            <a:endParaRPr lang="sr-Cyrl-RS" sz="2300" dirty="0" smtClean="0"/>
          </a:p>
          <a:p>
            <a:r>
              <a:rPr lang="en-US" sz="2300" dirty="0" err="1" smtClean="0"/>
              <a:t>Уме</a:t>
            </a:r>
            <a:r>
              <a:rPr lang="en-US" sz="2300" dirty="0" smtClean="0"/>
              <a:t> </a:t>
            </a:r>
            <a:r>
              <a:rPr lang="en-US" sz="2300" dirty="0" err="1" smtClean="0"/>
              <a:t>да</a:t>
            </a:r>
            <a:r>
              <a:rPr lang="en-US" sz="2300" dirty="0" smtClean="0"/>
              <a:t> </a:t>
            </a:r>
            <a:r>
              <a:rPr lang="en-US" sz="2300" dirty="0" err="1" smtClean="0"/>
              <a:t>одриче</a:t>
            </a:r>
            <a:r>
              <a:rPr lang="en-US" sz="2300" dirty="0" smtClean="0"/>
              <a:t>, </a:t>
            </a:r>
            <a:r>
              <a:rPr lang="en-US" sz="2300" dirty="0" err="1" smtClean="0"/>
              <a:t>негира</a:t>
            </a:r>
            <a:r>
              <a:rPr lang="en-US" sz="2300" dirty="0" smtClean="0"/>
              <a:t>. </a:t>
            </a:r>
          </a:p>
          <a:p>
            <a:pPr lvl="0"/>
            <a:r>
              <a:rPr lang="en-US" sz="2300" dirty="0" err="1" smtClean="0"/>
              <a:t>Извршава</a:t>
            </a:r>
            <a:r>
              <a:rPr lang="en-US" sz="2300" dirty="0" smtClean="0"/>
              <a:t> </a:t>
            </a:r>
            <a:r>
              <a:rPr lang="en-US" sz="2300" dirty="0" err="1" smtClean="0"/>
              <a:t>захтев</a:t>
            </a:r>
            <a:r>
              <a:rPr lang="en-US" sz="2300" dirty="0" smtClean="0"/>
              <a:t> </a:t>
            </a:r>
            <a:r>
              <a:rPr lang="en-US" sz="2300" dirty="0" err="1" smtClean="0"/>
              <a:t>одраслог</a:t>
            </a:r>
            <a:r>
              <a:rPr lang="en-US" sz="2300" dirty="0" smtClean="0"/>
              <a:t> и </a:t>
            </a:r>
            <a:r>
              <a:rPr lang="en-US" sz="2300" dirty="0" err="1" smtClean="0"/>
              <a:t>уме</a:t>
            </a:r>
            <a:r>
              <a:rPr lang="en-US" sz="2300" dirty="0" smtClean="0"/>
              <a:t> </a:t>
            </a:r>
            <a:r>
              <a:rPr lang="en-US" sz="2300" dirty="0" err="1" smtClean="0"/>
              <a:t>само</a:t>
            </a:r>
            <a:r>
              <a:rPr lang="en-US" sz="2300" dirty="0" smtClean="0"/>
              <a:t> </a:t>
            </a:r>
            <a:r>
              <a:rPr lang="en-US" sz="2300" dirty="0" err="1" smtClean="0"/>
              <a:t>да</a:t>
            </a:r>
            <a:r>
              <a:rPr lang="en-US" sz="2300" dirty="0" smtClean="0"/>
              <a:t> </a:t>
            </a:r>
            <a:r>
              <a:rPr lang="en-US" sz="2300" dirty="0" err="1" smtClean="0"/>
              <a:t>постави</a:t>
            </a:r>
            <a:r>
              <a:rPr lang="en-US" sz="2300" dirty="0" smtClean="0"/>
              <a:t> </a:t>
            </a:r>
            <a:r>
              <a:rPr lang="en-US" sz="2300" dirty="0" err="1" smtClean="0"/>
              <a:t>свој</a:t>
            </a:r>
            <a:r>
              <a:rPr lang="en-US" sz="2300" dirty="0" smtClean="0"/>
              <a:t> </a:t>
            </a:r>
            <a:r>
              <a:rPr lang="en-US" sz="2300" dirty="0" err="1" smtClean="0"/>
              <a:t>захтев</a:t>
            </a:r>
            <a:r>
              <a:rPr lang="en-US" sz="2300" dirty="0" smtClean="0"/>
              <a:t>.</a:t>
            </a:r>
          </a:p>
          <a:p>
            <a:pPr lvl="0"/>
            <a:r>
              <a:rPr lang="en-US" sz="2300" dirty="0" err="1" smtClean="0"/>
              <a:t>Разуме</a:t>
            </a:r>
            <a:r>
              <a:rPr lang="en-US" sz="2300" dirty="0" smtClean="0"/>
              <a:t> </a:t>
            </a:r>
            <a:r>
              <a:rPr lang="en-US" sz="2300" dirty="0" err="1" smtClean="0"/>
              <a:t>сложеније</a:t>
            </a:r>
            <a:r>
              <a:rPr lang="en-US" sz="2300" dirty="0" smtClean="0"/>
              <a:t> </a:t>
            </a:r>
            <a:r>
              <a:rPr lang="en-US" sz="2300" dirty="0" err="1" smtClean="0"/>
              <a:t>исказе</a:t>
            </a:r>
            <a:r>
              <a:rPr lang="en-US" sz="2300" dirty="0" smtClean="0"/>
              <a:t> и </a:t>
            </a:r>
            <a:r>
              <a:rPr lang="en-US" sz="2300" dirty="0" err="1" smtClean="0"/>
              <a:t>испуњава</a:t>
            </a:r>
            <a:r>
              <a:rPr lang="en-US" sz="2300" dirty="0" smtClean="0"/>
              <a:t> </a:t>
            </a:r>
            <a:r>
              <a:rPr lang="en-US" sz="2300" dirty="0" err="1" smtClean="0"/>
              <a:t>налоге</a:t>
            </a:r>
            <a:r>
              <a:rPr lang="en-US" sz="2300" dirty="0" smtClean="0"/>
              <a:t> </a:t>
            </a:r>
            <a:r>
              <a:rPr lang="en-US" sz="2300" dirty="0" err="1" smtClean="0"/>
              <a:t>са</a:t>
            </a:r>
            <a:r>
              <a:rPr lang="en-US" sz="2300" dirty="0" smtClean="0"/>
              <a:t> 3 </a:t>
            </a:r>
            <a:r>
              <a:rPr lang="en-US" sz="2300" dirty="0" err="1" smtClean="0"/>
              <a:t>до</a:t>
            </a:r>
            <a:r>
              <a:rPr lang="en-US" sz="2300" dirty="0" smtClean="0"/>
              <a:t> 4 </a:t>
            </a:r>
            <a:r>
              <a:rPr lang="en-US" sz="2300" dirty="0" err="1" smtClean="0"/>
              <a:t>речи</a:t>
            </a:r>
            <a:endParaRPr lang="en-US" sz="2300" dirty="0" smtClean="0"/>
          </a:p>
          <a:p>
            <a:pPr lvl="0"/>
            <a:r>
              <a:rPr lang="en-US" sz="2300" dirty="0" err="1" smtClean="0"/>
              <a:t>Способно</a:t>
            </a:r>
            <a:r>
              <a:rPr lang="en-US" sz="2300" dirty="0" smtClean="0"/>
              <a:t> </a:t>
            </a:r>
            <a:r>
              <a:rPr lang="en-US" sz="2300" dirty="0" err="1" smtClean="0"/>
              <a:t>је</a:t>
            </a:r>
            <a:r>
              <a:rPr lang="en-US" sz="2300" dirty="0" smtClean="0"/>
              <a:t> </a:t>
            </a:r>
            <a:r>
              <a:rPr lang="en-US" sz="2300" dirty="0" err="1" smtClean="0"/>
              <a:t>да</a:t>
            </a:r>
            <a:r>
              <a:rPr lang="en-US" sz="2300" dirty="0" smtClean="0"/>
              <a:t> </a:t>
            </a:r>
            <a:r>
              <a:rPr lang="en-US" sz="2300" dirty="0" err="1" smtClean="0"/>
              <a:t>разуме</a:t>
            </a:r>
            <a:r>
              <a:rPr lang="en-US" sz="2300" dirty="0" smtClean="0"/>
              <a:t> </a:t>
            </a:r>
            <a:r>
              <a:rPr lang="en-US" sz="2300" dirty="0" err="1" smtClean="0"/>
              <a:t>више</a:t>
            </a:r>
            <a:r>
              <a:rPr lang="en-US" sz="2300" dirty="0" smtClean="0"/>
              <a:t> </a:t>
            </a:r>
            <a:r>
              <a:rPr lang="en-US" sz="2300" dirty="0" err="1" smtClean="0"/>
              <a:t>него</a:t>
            </a:r>
            <a:r>
              <a:rPr lang="en-US" sz="2300" dirty="0" smtClean="0"/>
              <a:t> </a:t>
            </a:r>
            <a:r>
              <a:rPr lang="en-US" sz="2300" dirty="0" err="1" smtClean="0"/>
              <a:t>што</a:t>
            </a:r>
            <a:r>
              <a:rPr lang="en-US" sz="2300" dirty="0" smtClean="0"/>
              <a:t> </a:t>
            </a:r>
            <a:r>
              <a:rPr lang="en-US" sz="2300" dirty="0" err="1" smtClean="0"/>
              <a:t>може</a:t>
            </a:r>
            <a:r>
              <a:rPr lang="en-US" sz="2300" dirty="0" smtClean="0"/>
              <a:t> </a:t>
            </a:r>
            <a:r>
              <a:rPr lang="en-US" sz="2300" dirty="0" err="1" smtClean="0"/>
              <a:t>да</a:t>
            </a:r>
            <a:r>
              <a:rPr lang="en-US" sz="2300" dirty="0" smtClean="0"/>
              <a:t> </a:t>
            </a:r>
            <a:r>
              <a:rPr lang="en-US" sz="2300" dirty="0" err="1" smtClean="0"/>
              <a:t>искаже</a:t>
            </a:r>
            <a:r>
              <a:rPr lang="sr-Cyrl-RS" sz="2300" dirty="0" smtClean="0"/>
              <a:t>, чак и </a:t>
            </a:r>
            <a:r>
              <a:rPr lang="en-US" sz="2300" dirty="0" err="1" smtClean="0"/>
              <a:t>различите</a:t>
            </a:r>
            <a:r>
              <a:rPr lang="en-US" sz="2300" dirty="0" smtClean="0"/>
              <a:t> </a:t>
            </a:r>
            <a:r>
              <a:rPr lang="en-US" sz="2300" dirty="0" err="1" smtClean="0"/>
              <a:t>приче</a:t>
            </a:r>
            <a:r>
              <a:rPr lang="en-US" sz="2300" dirty="0" smtClean="0"/>
              <a:t> </a:t>
            </a:r>
            <a:r>
              <a:rPr lang="en-US" sz="2300" dirty="0" err="1" smtClean="0"/>
              <a:t>које</a:t>
            </a:r>
            <a:r>
              <a:rPr lang="en-US" sz="2300" dirty="0" smtClean="0"/>
              <a:t> </a:t>
            </a:r>
            <a:r>
              <a:rPr lang="en-US" sz="2300" dirty="0" err="1" smtClean="0"/>
              <a:t>садрже</a:t>
            </a:r>
            <a:r>
              <a:rPr lang="en-US" sz="2300" dirty="0" smtClean="0"/>
              <a:t> </a:t>
            </a:r>
            <a:r>
              <a:rPr lang="en-US" sz="2300" dirty="0" err="1" smtClean="0"/>
              <a:t>ситуације</a:t>
            </a:r>
            <a:r>
              <a:rPr lang="en-US" sz="2300" dirty="0" smtClean="0"/>
              <a:t> </a:t>
            </a:r>
            <a:r>
              <a:rPr lang="en-US" sz="2300" dirty="0" err="1" smtClean="0"/>
              <a:t>блиске</a:t>
            </a:r>
            <a:r>
              <a:rPr lang="en-US" sz="2300" dirty="0" smtClean="0"/>
              <a:t> </a:t>
            </a:r>
            <a:r>
              <a:rPr lang="en-US" sz="2300" dirty="0" err="1" smtClean="0"/>
              <a:t>његовом</a:t>
            </a:r>
            <a:r>
              <a:rPr lang="en-US" sz="2300" dirty="0" smtClean="0"/>
              <a:t> </a:t>
            </a:r>
            <a:r>
              <a:rPr lang="en-US" sz="2300" dirty="0" err="1" smtClean="0"/>
              <a:t>искуству</a:t>
            </a:r>
            <a:r>
              <a:rPr lang="en-US" sz="2300" dirty="0" smtClean="0"/>
              <a:t>. </a:t>
            </a:r>
          </a:p>
          <a:p>
            <a:pPr lvl="0"/>
            <a:r>
              <a:rPr lang="en-US" sz="2300" dirty="0" err="1" smtClean="0"/>
              <a:t>Појава</a:t>
            </a:r>
            <a:r>
              <a:rPr lang="en-US" sz="2300" dirty="0" smtClean="0"/>
              <a:t> </a:t>
            </a:r>
            <a:r>
              <a:rPr lang="en-US" sz="2300" dirty="0" err="1" smtClean="0"/>
              <a:t>реченице</a:t>
            </a:r>
            <a:r>
              <a:rPr lang="en-US" sz="2300" dirty="0" smtClean="0"/>
              <a:t> у </a:t>
            </a:r>
            <a:r>
              <a:rPr lang="en-US" sz="2300" dirty="0" err="1" smtClean="0"/>
              <a:t>наговештају</a:t>
            </a:r>
            <a:r>
              <a:rPr lang="en-US" sz="2300" dirty="0" smtClean="0"/>
              <a:t>; </a:t>
            </a:r>
            <a:r>
              <a:rPr lang="en-US" sz="2300" dirty="0" err="1" smtClean="0"/>
              <a:t>комбинује</a:t>
            </a:r>
            <a:r>
              <a:rPr lang="en-US" sz="2300" dirty="0" smtClean="0"/>
              <a:t> </a:t>
            </a:r>
            <a:r>
              <a:rPr lang="en-US" sz="2300" dirty="0" err="1" smtClean="0"/>
              <a:t>гест</a:t>
            </a:r>
            <a:r>
              <a:rPr lang="en-US" sz="2300" dirty="0" smtClean="0"/>
              <a:t> и </a:t>
            </a:r>
            <a:r>
              <a:rPr lang="en-US" sz="2300" dirty="0" err="1" smtClean="0"/>
              <a:t>реч</a:t>
            </a:r>
            <a:r>
              <a:rPr lang="en-US" sz="2300" dirty="0" smtClean="0"/>
              <a:t> </a:t>
            </a:r>
            <a:r>
              <a:rPr lang="en-US" sz="2300" dirty="0" err="1" smtClean="0"/>
              <a:t>тако</a:t>
            </a:r>
            <a:r>
              <a:rPr lang="en-US" sz="2300" dirty="0" smtClean="0"/>
              <a:t> </a:t>
            </a:r>
            <a:r>
              <a:rPr lang="en-US" sz="2300" dirty="0" err="1" smtClean="0"/>
              <a:t>да</a:t>
            </a:r>
            <a:r>
              <a:rPr lang="en-US" sz="2300" dirty="0" smtClean="0"/>
              <a:t> </a:t>
            </a:r>
            <a:r>
              <a:rPr lang="en-US" sz="2300" dirty="0" err="1" smtClean="0"/>
              <a:t>заједно</a:t>
            </a:r>
            <a:r>
              <a:rPr lang="en-US" sz="2300" dirty="0" smtClean="0"/>
              <a:t> </a:t>
            </a:r>
            <a:r>
              <a:rPr lang="en-US" sz="2300" dirty="0" err="1" smtClean="0"/>
              <a:t>чине</a:t>
            </a:r>
            <a:r>
              <a:rPr lang="en-US" sz="2300" dirty="0" smtClean="0"/>
              <a:t> </a:t>
            </a:r>
            <a:r>
              <a:rPr lang="en-US" sz="2300" dirty="0" err="1" smtClean="0"/>
              <a:t>једну</a:t>
            </a:r>
            <a:r>
              <a:rPr lang="en-US" sz="2300" dirty="0" smtClean="0"/>
              <a:t> </a:t>
            </a:r>
            <a:r>
              <a:rPr lang="en-US" sz="2300" dirty="0" err="1" smtClean="0"/>
              <a:t>целину</a:t>
            </a:r>
            <a:r>
              <a:rPr lang="en-US" sz="2300" dirty="0" smtClean="0"/>
              <a:t> </a:t>
            </a:r>
            <a:r>
              <a:rPr lang="en-US" sz="2300" dirty="0" err="1" smtClean="0"/>
              <a:t>која</a:t>
            </a:r>
            <a:r>
              <a:rPr lang="en-US" sz="2300" dirty="0" smtClean="0"/>
              <a:t> </a:t>
            </a:r>
            <a:r>
              <a:rPr lang="en-US" sz="2300" dirty="0" err="1" smtClean="0"/>
              <a:t>има</a:t>
            </a:r>
            <a:r>
              <a:rPr lang="en-US" sz="2300" dirty="0" smtClean="0"/>
              <a:t> </a:t>
            </a:r>
            <a:r>
              <a:rPr lang="en-US" sz="2300" dirty="0" err="1" smtClean="0"/>
              <a:t>функцију</a:t>
            </a:r>
            <a:r>
              <a:rPr lang="en-US" sz="2300" dirty="0" smtClean="0"/>
              <a:t> </a:t>
            </a:r>
            <a:r>
              <a:rPr lang="en-US" sz="2300" dirty="0" err="1" smtClean="0"/>
              <a:t>реченице</a:t>
            </a:r>
            <a:endParaRPr lang="en-US" sz="23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rtrait-little-girl-s-positive-that-talking-phone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0" y="312231"/>
            <a:ext cx="9144000" cy="6545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Улоге одраслог </a:t>
            </a:r>
            <a:b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</a:br>
            <a:r>
              <a:rPr lang="sr-Cyrl-RS" b="1" u="sng" dirty="0" smtClean="0">
                <a:solidFill>
                  <a:srgbClr val="CC0099"/>
                </a:solidFill>
                <a:latin typeface="Comic Sans MS" pitchFamily="66" charset="0"/>
              </a:rPr>
              <a:t>у језичким активностима</a:t>
            </a:r>
            <a:endParaRPr lang="sr-Cyrl-RS" b="1" u="sng" dirty="0">
              <a:solidFill>
                <a:srgbClr val="CC0099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06" y="1428736"/>
            <a:ext cx="47149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CS" sz="2400" dirty="0" smtClean="0"/>
              <a:t> Дете треба да научи своје име, неке практичне корисне речи </a:t>
            </a:r>
          </a:p>
          <a:p>
            <a:r>
              <a:rPr lang="sr-Cyrl-CS" sz="2400" dirty="0" smtClean="0"/>
              <a:t>(дај, молим, хоћу), </a:t>
            </a:r>
            <a:r>
              <a:rPr lang="sr-Cyrl-RS" sz="2400" dirty="0" smtClean="0"/>
              <a:t>и </a:t>
            </a:r>
            <a:r>
              <a:rPr lang="sr-Cyrl-CS" sz="2400" dirty="0" smtClean="0"/>
              <a:t>да почне да учи да се говор може употребити за исказивање својих осећања и стања</a:t>
            </a:r>
          </a:p>
          <a:p>
            <a:pPr>
              <a:buFont typeface="Arial" pitchFamily="34" charset="0"/>
              <a:buChar char="•"/>
            </a:pPr>
            <a:r>
              <a:rPr lang="sr-Cyrl-CS" sz="2400" dirty="0" smtClean="0"/>
              <a:t> Треба што чешће упућивати детету једноставније налоге, који имају предлоге (стави на сто, итд.) </a:t>
            </a:r>
          </a:p>
          <a:p>
            <a:pPr>
              <a:buFont typeface="Arial" pitchFamily="34" charset="0"/>
              <a:buChar char="•"/>
            </a:pPr>
            <a:r>
              <a:rPr lang="sr-Cyrl-CS" sz="2400" dirty="0" smtClean="0"/>
              <a:t> Служење гестовима и пантомимама је још увек важна компонента говорног развоја</a:t>
            </a:r>
            <a:r>
              <a:rPr lang="sr-Latn-RS" sz="2400" dirty="0" smtClean="0"/>
              <a:t> </a:t>
            </a:r>
            <a:r>
              <a:rPr lang="sr-Cyrl-RS" sz="2400" dirty="0" smtClean="0"/>
              <a:t>јер тиме се </a:t>
            </a:r>
            <a:r>
              <a:rPr lang="sr-Cyrl-CS" sz="2400" dirty="0" smtClean="0"/>
              <a:t>повећавају дететове могућности изражавања</a:t>
            </a:r>
            <a:endParaRPr lang="sr-Cyrl-CS" dirty="0" smtClean="0"/>
          </a:p>
        </p:txBody>
      </p:sp>
    </p:spTree>
    <p:extLst>
      <p:ext uri="{BB962C8B-B14F-4D97-AF65-F5344CB8AC3E}">
        <p14:creationId xmlns:p14="http://schemas.microsoft.com/office/powerpoint/2010/main" xmlns="" val="21460572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3897</TotalTime>
  <Words>1025</Words>
  <Application>Microsoft Office PowerPoint</Application>
  <PresentationFormat>On-screen Show (4:3)</PresentationFormat>
  <Paragraphs>124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Васпитање и нега деце од 18 до 24 месеци </vt:lpstr>
      <vt:lpstr>Нега</vt:lpstr>
      <vt:lpstr>Привикавање на ношу</vt:lpstr>
      <vt:lpstr> Улоге одраслог у  социо-емоционалном односу  </vt:lpstr>
      <vt:lpstr>Улога одраслог у сензорним и моторичким активностима деце</vt:lpstr>
      <vt:lpstr>Slide 6</vt:lpstr>
      <vt:lpstr>Развој невербалне комуникације</vt:lpstr>
      <vt:lpstr>Развој вербалне комуникације</vt:lpstr>
      <vt:lpstr>Улоге одраслог  у језичким активностима</vt:lpstr>
      <vt:lpstr> ИГРА </vt:lpstr>
      <vt:lpstr>Графичко-ликовне активности</vt:lpstr>
      <vt:lpstr>Драматизација</vt:lpstr>
      <vt:lpstr>Коришћена литература</vt:lpstr>
      <vt:lpstr>ХВАЛА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Васпитање и нега деце узраста од 6 до 12 месеци</dc:title>
  <dc:creator>Lidija Salarevic</dc:creator>
  <cp:lastModifiedBy>Home</cp:lastModifiedBy>
  <cp:revision>256</cp:revision>
  <dcterms:created xsi:type="dcterms:W3CDTF">2016-11-27T22:07:05Z</dcterms:created>
  <dcterms:modified xsi:type="dcterms:W3CDTF">2022-01-24T17:15:09Z</dcterms:modified>
</cp:coreProperties>
</file>